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89" r:id="rId2"/>
    <p:sldId id="300" r:id="rId3"/>
    <p:sldId id="298" r:id="rId4"/>
    <p:sldId id="270" r:id="rId5"/>
    <p:sldId id="299" r:id="rId6"/>
    <p:sldId id="279" r:id="rId7"/>
    <p:sldId id="282" r:id="rId8"/>
    <p:sldId id="283" r:id="rId9"/>
    <p:sldId id="280" r:id="rId10"/>
    <p:sldId id="281" r:id="rId11"/>
    <p:sldId id="284" r:id="rId12"/>
    <p:sldId id="285" r:id="rId13"/>
    <p:sldId id="286" r:id="rId14"/>
    <p:sldId id="287" r:id="rId15"/>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598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352"/>
    <p:restoredTop sz="94640"/>
  </p:normalViewPr>
  <p:slideViewPr>
    <p:cSldViewPr snapToGrid="0">
      <p:cViewPr varScale="1">
        <p:scale>
          <a:sx n="116" d="100"/>
          <a:sy n="116" d="100"/>
        </p:scale>
        <p:origin x="97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99412-4DE6-C5A6-50B3-B0465D782FC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96493A8C-BDA2-66C7-FE61-6E18BB9B3D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62A66077-93ED-9FA9-B7E2-7171E90F15E7}"/>
              </a:ext>
            </a:extLst>
          </p:cNvPr>
          <p:cNvSpPr>
            <a:spLocks noGrp="1"/>
          </p:cNvSpPr>
          <p:nvPr>
            <p:ph type="dt" sz="half" idx="10"/>
          </p:nvPr>
        </p:nvSpPr>
        <p:spPr/>
        <p:txBody>
          <a:bodyPr/>
          <a:lstStyle/>
          <a:p>
            <a:fld id="{F1F33831-BC52-844A-A089-6F70B4B02BFB}" type="datetimeFigureOut">
              <a:rPr lang="en-GB" smtClean="0"/>
              <a:t>15/04/2025</a:t>
            </a:fld>
            <a:endParaRPr lang="en-GB"/>
          </a:p>
        </p:txBody>
      </p:sp>
      <p:sp>
        <p:nvSpPr>
          <p:cNvPr id="5" name="Footer Placeholder 4">
            <a:extLst>
              <a:ext uri="{FF2B5EF4-FFF2-40B4-BE49-F238E27FC236}">
                <a16:creationId xmlns:a16="http://schemas.microsoft.com/office/drawing/2014/main" id="{60AD58D3-9D86-1EB8-6D51-B00C0B98925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452B912-E39D-B910-9A7D-5F7F460548E7}"/>
              </a:ext>
            </a:extLst>
          </p:cNvPr>
          <p:cNvSpPr>
            <a:spLocks noGrp="1"/>
          </p:cNvSpPr>
          <p:nvPr>
            <p:ph type="sldNum" sz="quarter" idx="12"/>
          </p:nvPr>
        </p:nvSpPr>
        <p:spPr/>
        <p:txBody>
          <a:bodyPr/>
          <a:lstStyle/>
          <a:p>
            <a:fld id="{F2DA77D1-CBDF-C640-AA63-BF4F81CC9CF1}" type="slidenum">
              <a:rPr lang="en-GB" smtClean="0"/>
              <a:t>‹#›</a:t>
            </a:fld>
            <a:endParaRPr lang="en-GB"/>
          </a:p>
        </p:txBody>
      </p:sp>
    </p:spTree>
    <p:extLst>
      <p:ext uri="{BB962C8B-B14F-4D97-AF65-F5344CB8AC3E}">
        <p14:creationId xmlns:p14="http://schemas.microsoft.com/office/powerpoint/2010/main" val="4013905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A8582-45CC-495F-39E4-B89CE616789B}"/>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BC681433-0DEF-AC73-647C-857DC3A86E0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D8FBC76-4800-56FC-C8F0-2491F904005D}"/>
              </a:ext>
            </a:extLst>
          </p:cNvPr>
          <p:cNvSpPr>
            <a:spLocks noGrp="1"/>
          </p:cNvSpPr>
          <p:nvPr>
            <p:ph type="dt" sz="half" idx="10"/>
          </p:nvPr>
        </p:nvSpPr>
        <p:spPr/>
        <p:txBody>
          <a:bodyPr/>
          <a:lstStyle/>
          <a:p>
            <a:fld id="{F1F33831-BC52-844A-A089-6F70B4B02BFB}" type="datetimeFigureOut">
              <a:rPr lang="en-GB" smtClean="0"/>
              <a:t>15/04/2025</a:t>
            </a:fld>
            <a:endParaRPr lang="en-GB"/>
          </a:p>
        </p:txBody>
      </p:sp>
      <p:sp>
        <p:nvSpPr>
          <p:cNvPr id="5" name="Footer Placeholder 4">
            <a:extLst>
              <a:ext uri="{FF2B5EF4-FFF2-40B4-BE49-F238E27FC236}">
                <a16:creationId xmlns:a16="http://schemas.microsoft.com/office/drawing/2014/main" id="{39956F3C-9553-11C4-1FD6-87590E154C2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51D0EF0-408B-DD0F-7C11-808E35EDC060}"/>
              </a:ext>
            </a:extLst>
          </p:cNvPr>
          <p:cNvSpPr>
            <a:spLocks noGrp="1"/>
          </p:cNvSpPr>
          <p:nvPr>
            <p:ph type="sldNum" sz="quarter" idx="12"/>
          </p:nvPr>
        </p:nvSpPr>
        <p:spPr/>
        <p:txBody>
          <a:bodyPr/>
          <a:lstStyle/>
          <a:p>
            <a:fld id="{F2DA77D1-CBDF-C640-AA63-BF4F81CC9CF1}" type="slidenum">
              <a:rPr lang="en-GB" smtClean="0"/>
              <a:t>‹#›</a:t>
            </a:fld>
            <a:endParaRPr lang="en-GB"/>
          </a:p>
        </p:txBody>
      </p:sp>
    </p:spTree>
    <p:extLst>
      <p:ext uri="{BB962C8B-B14F-4D97-AF65-F5344CB8AC3E}">
        <p14:creationId xmlns:p14="http://schemas.microsoft.com/office/powerpoint/2010/main" val="2824138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A7A9D3-C549-C7DF-E8D1-7146891AB0E8}"/>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DD800F26-E84D-C31E-06D5-929D111B7752}"/>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DE934210-A981-2401-BEBF-0F70182E043A}"/>
              </a:ext>
            </a:extLst>
          </p:cNvPr>
          <p:cNvSpPr>
            <a:spLocks noGrp="1"/>
          </p:cNvSpPr>
          <p:nvPr>
            <p:ph type="dt" sz="half" idx="10"/>
          </p:nvPr>
        </p:nvSpPr>
        <p:spPr/>
        <p:txBody>
          <a:bodyPr/>
          <a:lstStyle/>
          <a:p>
            <a:fld id="{F1F33831-BC52-844A-A089-6F70B4B02BFB}" type="datetimeFigureOut">
              <a:rPr lang="en-GB" smtClean="0"/>
              <a:t>15/04/2025</a:t>
            </a:fld>
            <a:endParaRPr lang="en-GB"/>
          </a:p>
        </p:txBody>
      </p:sp>
      <p:sp>
        <p:nvSpPr>
          <p:cNvPr id="5" name="Footer Placeholder 4">
            <a:extLst>
              <a:ext uri="{FF2B5EF4-FFF2-40B4-BE49-F238E27FC236}">
                <a16:creationId xmlns:a16="http://schemas.microsoft.com/office/drawing/2014/main" id="{3800BA62-1937-248F-C857-ADCCF21EBA6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B29DF61-15BB-6A47-B0FF-D815F65D0E7C}"/>
              </a:ext>
            </a:extLst>
          </p:cNvPr>
          <p:cNvSpPr>
            <a:spLocks noGrp="1"/>
          </p:cNvSpPr>
          <p:nvPr>
            <p:ph type="sldNum" sz="quarter" idx="12"/>
          </p:nvPr>
        </p:nvSpPr>
        <p:spPr/>
        <p:txBody>
          <a:bodyPr/>
          <a:lstStyle/>
          <a:p>
            <a:fld id="{F2DA77D1-CBDF-C640-AA63-BF4F81CC9CF1}" type="slidenum">
              <a:rPr lang="en-GB" smtClean="0"/>
              <a:t>‹#›</a:t>
            </a:fld>
            <a:endParaRPr lang="en-GB"/>
          </a:p>
        </p:txBody>
      </p:sp>
    </p:spTree>
    <p:extLst>
      <p:ext uri="{BB962C8B-B14F-4D97-AF65-F5344CB8AC3E}">
        <p14:creationId xmlns:p14="http://schemas.microsoft.com/office/powerpoint/2010/main" val="1287258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64F88-B331-7E50-805B-7468B64A86D3}"/>
              </a:ext>
            </a:extLst>
          </p:cNvPr>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GB"/>
              <a:t>Click to edit Master title style</a:t>
            </a:r>
          </a:p>
        </p:txBody>
      </p:sp>
      <p:sp>
        <p:nvSpPr>
          <p:cNvPr id="3" name="Content Placeholder 2">
            <a:extLst>
              <a:ext uri="{FF2B5EF4-FFF2-40B4-BE49-F238E27FC236}">
                <a16:creationId xmlns:a16="http://schemas.microsoft.com/office/drawing/2014/main" id="{9750D7CB-5988-8B07-A3C5-521998647B02}"/>
              </a:ext>
            </a:extLst>
          </p:cNvPr>
          <p:cNvSpPr>
            <a:spLocks noGrp="1"/>
          </p:cNvSpPr>
          <p:nvPr>
            <p:ph idx="1"/>
          </p:nvPr>
        </p:nvSpPr>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0DA0F41-16A6-1DEE-AACA-70A85D8170B7}"/>
              </a:ext>
            </a:extLst>
          </p:cNvPr>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F1F33831-BC52-844A-A089-6F70B4B02BFB}" type="datetimeFigureOut">
              <a:rPr lang="en-GB" smtClean="0"/>
              <a:pPr/>
              <a:t>15/04/2025</a:t>
            </a:fld>
            <a:endParaRPr lang="en-GB"/>
          </a:p>
        </p:txBody>
      </p:sp>
      <p:sp>
        <p:nvSpPr>
          <p:cNvPr id="5" name="Footer Placeholder 4">
            <a:extLst>
              <a:ext uri="{FF2B5EF4-FFF2-40B4-BE49-F238E27FC236}">
                <a16:creationId xmlns:a16="http://schemas.microsoft.com/office/drawing/2014/main" id="{4F1E3891-F3F7-541E-A73C-0B384B1803D9}"/>
              </a:ext>
            </a:extLst>
          </p:cNvPr>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GB"/>
          </a:p>
        </p:txBody>
      </p:sp>
      <p:sp>
        <p:nvSpPr>
          <p:cNvPr id="6" name="Slide Number Placeholder 5">
            <a:extLst>
              <a:ext uri="{FF2B5EF4-FFF2-40B4-BE49-F238E27FC236}">
                <a16:creationId xmlns:a16="http://schemas.microsoft.com/office/drawing/2014/main" id="{B1191594-F769-8630-1FA1-FB50D2211CC3}"/>
              </a:ext>
            </a:extLst>
          </p:cNvPr>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F2DA77D1-CBDF-C640-AA63-BF4F81CC9CF1}" type="slidenum">
              <a:rPr lang="en-GB" smtClean="0"/>
              <a:pPr/>
              <a:t>‹#›</a:t>
            </a:fld>
            <a:endParaRPr lang="en-GB"/>
          </a:p>
        </p:txBody>
      </p:sp>
    </p:spTree>
    <p:extLst>
      <p:ext uri="{BB962C8B-B14F-4D97-AF65-F5344CB8AC3E}">
        <p14:creationId xmlns:p14="http://schemas.microsoft.com/office/powerpoint/2010/main" val="1413961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3FE17-471B-BB4E-B8BF-C20C88612F9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347A4193-6382-FC3E-2CC7-A372BC5DDBA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77F5345-0EA3-9F0D-3105-321CB6D08F02}"/>
              </a:ext>
            </a:extLst>
          </p:cNvPr>
          <p:cNvSpPr>
            <a:spLocks noGrp="1"/>
          </p:cNvSpPr>
          <p:nvPr>
            <p:ph type="dt" sz="half" idx="10"/>
          </p:nvPr>
        </p:nvSpPr>
        <p:spPr/>
        <p:txBody>
          <a:bodyPr/>
          <a:lstStyle/>
          <a:p>
            <a:fld id="{F1F33831-BC52-844A-A089-6F70B4B02BFB}" type="datetimeFigureOut">
              <a:rPr lang="en-GB" smtClean="0"/>
              <a:t>15/04/2025</a:t>
            </a:fld>
            <a:endParaRPr lang="en-GB"/>
          </a:p>
        </p:txBody>
      </p:sp>
      <p:sp>
        <p:nvSpPr>
          <p:cNvPr id="5" name="Footer Placeholder 4">
            <a:extLst>
              <a:ext uri="{FF2B5EF4-FFF2-40B4-BE49-F238E27FC236}">
                <a16:creationId xmlns:a16="http://schemas.microsoft.com/office/drawing/2014/main" id="{95647AE7-BE1C-B3F5-7853-9981C934855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939FA40-DD06-B628-682E-33A5B2FC497E}"/>
              </a:ext>
            </a:extLst>
          </p:cNvPr>
          <p:cNvSpPr>
            <a:spLocks noGrp="1"/>
          </p:cNvSpPr>
          <p:nvPr>
            <p:ph type="sldNum" sz="quarter" idx="12"/>
          </p:nvPr>
        </p:nvSpPr>
        <p:spPr/>
        <p:txBody>
          <a:bodyPr/>
          <a:lstStyle/>
          <a:p>
            <a:fld id="{F2DA77D1-CBDF-C640-AA63-BF4F81CC9CF1}" type="slidenum">
              <a:rPr lang="en-GB" smtClean="0"/>
              <a:t>‹#›</a:t>
            </a:fld>
            <a:endParaRPr lang="en-GB"/>
          </a:p>
        </p:txBody>
      </p:sp>
    </p:spTree>
    <p:extLst>
      <p:ext uri="{BB962C8B-B14F-4D97-AF65-F5344CB8AC3E}">
        <p14:creationId xmlns:p14="http://schemas.microsoft.com/office/powerpoint/2010/main" val="2202935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8617E-34E7-BDE6-4D89-B4A042FE492B}"/>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41C9FCEE-31C8-BD94-DF10-BE97248962C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BE7FAD03-FC24-ED74-EA27-668E85F65D7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30E8240F-2799-7872-E4CF-F6D8FC0D276C}"/>
              </a:ext>
            </a:extLst>
          </p:cNvPr>
          <p:cNvSpPr>
            <a:spLocks noGrp="1"/>
          </p:cNvSpPr>
          <p:nvPr>
            <p:ph type="dt" sz="half" idx="10"/>
          </p:nvPr>
        </p:nvSpPr>
        <p:spPr/>
        <p:txBody>
          <a:bodyPr/>
          <a:lstStyle/>
          <a:p>
            <a:fld id="{F1F33831-BC52-844A-A089-6F70B4B02BFB}" type="datetimeFigureOut">
              <a:rPr lang="en-GB" smtClean="0"/>
              <a:t>15/04/2025</a:t>
            </a:fld>
            <a:endParaRPr lang="en-GB"/>
          </a:p>
        </p:txBody>
      </p:sp>
      <p:sp>
        <p:nvSpPr>
          <p:cNvPr id="6" name="Footer Placeholder 5">
            <a:extLst>
              <a:ext uri="{FF2B5EF4-FFF2-40B4-BE49-F238E27FC236}">
                <a16:creationId xmlns:a16="http://schemas.microsoft.com/office/drawing/2014/main" id="{FBF63755-0F2E-5757-96BB-6AEC8E1A0DF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C586AC3-ED8B-48B9-52D7-743CC997B418}"/>
              </a:ext>
            </a:extLst>
          </p:cNvPr>
          <p:cNvSpPr>
            <a:spLocks noGrp="1"/>
          </p:cNvSpPr>
          <p:nvPr>
            <p:ph type="sldNum" sz="quarter" idx="12"/>
          </p:nvPr>
        </p:nvSpPr>
        <p:spPr/>
        <p:txBody>
          <a:bodyPr/>
          <a:lstStyle/>
          <a:p>
            <a:fld id="{F2DA77D1-CBDF-C640-AA63-BF4F81CC9CF1}" type="slidenum">
              <a:rPr lang="en-GB" smtClean="0"/>
              <a:t>‹#›</a:t>
            </a:fld>
            <a:endParaRPr lang="en-GB"/>
          </a:p>
        </p:txBody>
      </p:sp>
    </p:spTree>
    <p:extLst>
      <p:ext uri="{BB962C8B-B14F-4D97-AF65-F5344CB8AC3E}">
        <p14:creationId xmlns:p14="http://schemas.microsoft.com/office/powerpoint/2010/main" val="402815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5E33F-5582-3DF3-8A58-F30BDE67CD02}"/>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67F9A2C0-3EFD-7A40-3F3F-0982BFCFC8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B3E5562-B639-FFBB-E6B8-F8BA7996FF3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702E88FB-3AD9-3730-216C-B8FA01CD54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8BE1838-DF74-CDFF-B416-E01CF22446F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BD250E1C-D117-8E05-D65C-EDEA3E55FFCE}"/>
              </a:ext>
            </a:extLst>
          </p:cNvPr>
          <p:cNvSpPr>
            <a:spLocks noGrp="1"/>
          </p:cNvSpPr>
          <p:nvPr>
            <p:ph type="dt" sz="half" idx="10"/>
          </p:nvPr>
        </p:nvSpPr>
        <p:spPr/>
        <p:txBody>
          <a:bodyPr/>
          <a:lstStyle/>
          <a:p>
            <a:fld id="{F1F33831-BC52-844A-A089-6F70B4B02BFB}" type="datetimeFigureOut">
              <a:rPr lang="en-GB" smtClean="0"/>
              <a:t>15/04/2025</a:t>
            </a:fld>
            <a:endParaRPr lang="en-GB"/>
          </a:p>
        </p:txBody>
      </p:sp>
      <p:sp>
        <p:nvSpPr>
          <p:cNvPr id="8" name="Footer Placeholder 7">
            <a:extLst>
              <a:ext uri="{FF2B5EF4-FFF2-40B4-BE49-F238E27FC236}">
                <a16:creationId xmlns:a16="http://schemas.microsoft.com/office/drawing/2014/main" id="{945F029B-B957-0B63-BB9F-55613F4AE0F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DFB656E-FFAF-77E7-876A-A4FB4DA13137}"/>
              </a:ext>
            </a:extLst>
          </p:cNvPr>
          <p:cNvSpPr>
            <a:spLocks noGrp="1"/>
          </p:cNvSpPr>
          <p:nvPr>
            <p:ph type="sldNum" sz="quarter" idx="12"/>
          </p:nvPr>
        </p:nvSpPr>
        <p:spPr/>
        <p:txBody>
          <a:bodyPr/>
          <a:lstStyle/>
          <a:p>
            <a:fld id="{F2DA77D1-CBDF-C640-AA63-BF4F81CC9CF1}" type="slidenum">
              <a:rPr lang="en-GB" smtClean="0"/>
              <a:t>‹#›</a:t>
            </a:fld>
            <a:endParaRPr lang="en-GB"/>
          </a:p>
        </p:txBody>
      </p:sp>
    </p:spTree>
    <p:extLst>
      <p:ext uri="{BB962C8B-B14F-4D97-AF65-F5344CB8AC3E}">
        <p14:creationId xmlns:p14="http://schemas.microsoft.com/office/powerpoint/2010/main" val="7194988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40A59-BB13-3C2C-B53F-249EC2A554F9}"/>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811F2C7A-7311-E066-7D71-B90EA55D8489}"/>
              </a:ext>
            </a:extLst>
          </p:cNvPr>
          <p:cNvSpPr>
            <a:spLocks noGrp="1"/>
          </p:cNvSpPr>
          <p:nvPr>
            <p:ph type="dt" sz="half" idx="10"/>
          </p:nvPr>
        </p:nvSpPr>
        <p:spPr/>
        <p:txBody>
          <a:bodyPr/>
          <a:lstStyle/>
          <a:p>
            <a:fld id="{F1F33831-BC52-844A-A089-6F70B4B02BFB}" type="datetimeFigureOut">
              <a:rPr lang="en-GB" smtClean="0"/>
              <a:t>15/04/2025</a:t>
            </a:fld>
            <a:endParaRPr lang="en-GB"/>
          </a:p>
        </p:txBody>
      </p:sp>
      <p:sp>
        <p:nvSpPr>
          <p:cNvPr id="4" name="Footer Placeholder 3">
            <a:extLst>
              <a:ext uri="{FF2B5EF4-FFF2-40B4-BE49-F238E27FC236}">
                <a16:creationId xmlns:a16="http://schemas.microsoft.com/office/drawing/2014/main" id="{581E8DE9-8055-02FC-4CBD-DC2BCFBD9A58}"/>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70D90101-11DC-4674-413E-E5ECFD487AFD}"/>
              </a:ext>
            </a:extLst>
          </p:cNvPr>
          <p:cNvSpPr>
            <a:spLocks noGrp="1"/>
          </p:cNvSpPr>
          <p:nvPr>
            <p:ph type="sldNum" sz="quarter" idx="12"/>
          </p:nvPr>
        </p:nvSpPr>
        <p:spPr/>
        <p:txBody>
          <a:bodyPr/>
          <a:lstStyle/>
          <a:p>
            <a:fld id="{F2DA77D1-CBDF-C640-AA63-BF4F81CC9CF1}" type="slidenum">
              <a:rPr lang="en-GB" smtClean="0"/>
              <a:t>‹#›</a:t>
            </a:fld>
            <a:endParaRPr lang="en-GB"/>
          </a:p>
        </p:txBody>
      </p:sp>
    </p:spTree>
    <p:extLst>
      <p:ext uri="{BB962C8B-B14F-4D97-AF65-F5344CB8AC3E}">
        <p14:creationId xmlns:p14="http://schemas.microsoft.com/office/powerpoint/2010/main" val="3840589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A2F6E5-AF69-C675-B0E9-0B902559A70B}"/>
              </a:ext>
            </a:extLst>
          </p:cNvPr>
          <p:cNvSpPr>
            <a:spLocks noGrp="1"/>
          </p:cNvSpPr>
          <p:nvPr>
            <p:ph type="dt" sz="half" idx="10"/>
          </p:nvPr>
        </p:nvSpPr>
        <p:spPr/>
        <p:txBody>
          <a:bodyPr/>
          <a:lstStyle/>
          <a:p>
            <a:fld id="{F1F33831-BC52-844A-A089-6F70B4B02BFB}" type="datetimeFigureOut">
              <a:rPr lang="en-GB" smtClean="0"/>
              <a:t>15/04/2025</a:t>
            </a:fld>
            <a:endParaRPr lang="en-GB"/>
          </a:p>
        </p:txBody>
      </p:sp>
      <p:sp>
        <p:nvSpPr>
          <p:cNvPr id="3" name="Footer Placeholder 2">
            <a:extLst>
              <a:ext uri="{FF2B5EF4-FFF2-40B4-BE49-F238E27FC236}">
                <a16:creationId xmlns:a16="http://schemas.microsoft.com/office/drawing/2014/main" id="{8C2B185E-A902-1FB1-1CD9-15887C420C9E}"/>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DA6AA86-6A57-BF1B-3C0D-1F80E4C612B0}"/>
              </a:ext>
            </a:extLst>
          </p:cNvPr>
          <p:cNvSpPr>
            <a:spLocks noGrp="1"/>
          </p:cNvSpPr>
          <p:nvPr>
            <p:ph type="sldNum" sz="quarter" idx="12"/>
          </p:nvPr>
        </p:nvSpPr>
        <p:spPr/>
        <p:txBody>
          <a:bodyPr/>
          <a:lstStyle/>
          <a:p>
            <a:fld id="{F2DA77D1-CBDF-C640-AA63-BF4F81CC9CF1}" type="slidenum">
              <a:rPr lang="en-GB" smtClean="0"/>
              <a:t>‹#›</a:t>
            </a:fld>
            <a:endParaRPr lang="en-GB"/>
          </a:p>
        </p:txBody>
      </p:sp>
    </p:spTree>
    <p:extLst>
      <p:ext uri="{BB962C8B-B14F-4D97-AF65-F5344CB8AC3E}">
        <p14:creationId xmlns:p14="http://schemas.microsoft.com/office/powerpoint/2010/main" val="13939856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9937A-6129-7138-9742-D3D37AA7658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50618090-2D61-C546-5BAD-C9C77DA2A3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C0D9C823-C616-6CD0-942D-9C8BE376F7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552C18E-AF7A-9C00-D54E-29A629C30C85}"/>
              </a:ext>
            </a:extLst>
          </p:cNvPr>
          <p:cNvSpPr>
            <a:spLocks noGrp="1"/>
          </p:cNvSpPr>
          <p:nvPr>
            <p:ph type="dt" sz="half" idx="10"/>
          </p:nvPr>
        </p:nvSpPr>
        <p:spPr/>
        <p:txBody>
          <a:bodyPr/>
          <a:lstStyle/>
          <a:p>
            <a:fld id="{F1F33831-BC52-844A-A089-6F70B4B02BFB}" type="datetimeFigureOut">
              <a:rPr lang="en-GB" smtClean="0"/>
              <a:t>15/04/2025</a:t>
            </a:fld>
            <a:endParaRPr lang="en-GB"/>
          </a:p>
        </p:txBody>
      </p:sp>
      <p:sp>
        <p:nvSpPr>
          <p:cNvPr id="6" name="Footer Placeholder 5">
            <a:extLst>
              <a:ext uri="{FF2B5EF4-FFF2-40B4-BE49-F238E27FC236}">
                <a16:creationId xmlns:a16="http://schemas.microsoft.com/office/drawing/2014/main" id="{6F66D63C-262D-91B3-4C27-4211D208973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77E27FD-CDE7-2FD9-166C-1639064396F9}"/>
              </a:ext>
            </a:extLst>
          </p:cNvPr>
          <p:cNvSpPr>
            <a:spLocks noGrp="1"/>
          </p:cNvSpPr>
          <p:nvPr>
            <p:ph type="sldNum" sz="quarter" idx="12"/>
          </p:nvPr>
        </p:nvSpPr>
        <p:spPr/>
        <p:txBody>
          <a:bodyPr/>
          <a:lstStyle/>
          <a:p>
            <a:fld id="{F2DA77D1-CBDF-C640-AA63-BF4F81CC9CF1}" type="slidenum">
              <a:rPr lang="en-GB" smtClean="0"/>
              <a:t>‹#›</a:t>
            </a:fld>
            <a:endParaRPr lang="en-GB"/>
          </a:p>
        </p:txBody>
      </p:sp>
    </p:spTree>
    <p:extLst>
      <p:ext uri="{BB962C8B-B14F-4D97-AF65-F5344CB8AC3E}">
        <p14:creationId xmlns:p14="http://schemas.microsoft.com/office/powerpoint/2010/main" val="3405147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AFCFB-FC37-8C32-EE9D-3877A4BAD22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53465591-12E8-BB91-7F07-1197FA6C28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72AE5CF-759E-23D9-1715-071784D99F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144536D-6992-3771-760D-174C06CBC78D}"/>
              </a:ext>
            </a:extLst>
          </p:cNvPr>
          <p:cNvSpPr>
            <a:spLocks noGrp="1"/>
          </p:cNvSpPr>
          <p:nvPr>
            <p:ph type="dt" sz="half" idx="10"/>
          </p:nvPr>
        </p:nvSpPr>
        <p:spPr/>
        <p:txBody>
          <a:bodyPr/>
          <a:lstStyle/>
          <a:p>
            <a:fld id="{F1F33831-BC52-844A-A089-6F70B4B02BFB}" type="datetimeFigureOut">
              <a:rPr lang="en-GB" smtClean="0"/>
              <a:t>15/04/2025</a:t>
            </a:fld>
            <a:endParaRPr lang="en-GB"/>
          </a:p>
        </p:txBody>
      </p:sp>
      <p:sp>
        <p:nvSpPr>
          <p:cNvPr id="6" name="Footer Placeholder 5">
            <a:extLst>
              <a:ext uri="{FF2B5EF4-FFF2-40B4-BE49-F238E27FC236}">
                <a16:creationId xmlns:a16="http://schemas.microsoft.com/office/drawing/2014/main" id="{06D972D2-1DF9-48A6-0D73-1237F224F1A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1F07713-CE58-CDE0-C78F-B4136AA09A4F}"/>
              </a:ext>
            </a:extLst>
          </p:cNvPr>
          <p:cNvSpPr>
            <a:spLocks noGrp="1"/>
          </p:cNvSpPr>
          <p:nvPr>
            <p:ph type="sldNum" sz="quarter" idx="12"/>
          </p:nvPr>
        </p:nvSpPr>
        <p:spPr/>
        <p:txBody>
          <a:bodyPr/>
          <a:lstStyle/>
          <a:p>
            <a:fld id="{F2DA77D1-CBDF-C640-AA63-BF4F81CC9CF1}" type="slidenum">
              <a:rPr lang="en-GB" smtClean="0"/>
              <a:t>‹#›</a:t>
            </a:fld>
            <a:endParaRPr lang="en-GB"/>
          </a:p>
        </p:txBody>
      </p:sp>
    </p:spTree>
    <p:extLst>
      <p:ext uri="{BB962C8B-B14F-4D97-AF65-F5344CB8AC3E}">
        <p14:creationId xmlns:p14="http://schemas.microsoft.com/office/powerpoint/2010/main" val="317905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22C477-9DB0-F254-6144-0A4BAA79B0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1A468D88-066E-3F0B-C8C7-7D56820242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05AB999-364C-A304-3390-C841A503C7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1F33831-BC52-844A-A089-6F70B4B02BFB}" type="datetimeFigureOut">
              <a:rPr lang="en-GB" smtClean="0"/>
              <a:t>15/04/2025</a:t>
            </a:fld>
            <a:endParaRPr lang="en-GB"/>
          </a:p>
        </p:txBody>
      </p:sp>
      <p:sp>
        <p:nvSpPr>
          <p:cNvPr id="5" name="Footer Placeholder 4">
            <a:extLst>
              <a:ext uri="{FF2B5EF4-FFF2-40B4-BE49-F238E27FC236}">
                <a16:creationId xmlns:a16="http://schemas.microsoft.com/office/drawing/2014/main" id="{B2965525-A9E4-0E54-077B-2F697BA139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EF50C09A-EB99-381F-E746-88C210BE51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2DA77D1-CBDF-C640-AA63-BF4F81CC9CF1}" type="slidenum">
              <a:rPr lang="en-GB" smtClean="0"/>
              <a:t>‹#›</a:t>
            </a:fld>
            <a:endParaRPr lang="en-GB"/>
          </a:p>
        </p:txBody>
      </p:sp>
    </p:spTree>
    <p:extLst>
      <p:ext uri="{BB962C8B-B14F-4D97-AF65-F5344CB8AC3E}">
        <p14:creationId xmlns:p14="http://schemas.microsoft.com/office/powerpoint/2010/main" val="17357126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davidemms/OrthoFinder?tab=readme-ov-file#orthofinder-results-files" TargetMode="External"/><Relationship Id="rId2" Type="http://schemas.openxmlformats.org/officeDocument/2006/relationships/hyperlink" Target="https://davidemms.github.io/orthofinder_tutorials/exploring-orthofinders-results.html"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doi.org/10.1186/s13059-015-0721-2"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0FFF6-B00F-A818-82D7-E35A04039449}"/>
              </a:ext>
            </a:extLst>
          </p:cNvPr>
          <p:cNvSpPr>
            <a:spLocks noGrp="1"/>
          </p:cNvSpPr>
          <p:nvPr>
            <p:ph type="ctrTitle"/>
          </p:nvPr>
        </p:nvSpPr>
        <p:spPr/>
        <p:txBody>
          <a:bodyPr/>
          <a:lstStyle/>
          <a:p>
            <a:r>
              <a:rPr lang="en-GB" dirty="0"/>
              <a:t>Phylogenetic tree reconstruction </a:t>
            </a:r>
          </a:p>
        </p:txBody>
      </p:sp>
      <p:sp>
        <p:nvSpPr>
          <p:cNvPr id="3" name="Subtitle 2">
            <a:extLst>
              <a:ext uri="{FF2B5EF4-FFF2-40B4-BE49-F238E27FC236}">
                <a16:creationId xmlns:a16="http://schemas.microsoft.com/office/drawing/2014/main" id="{16482832-BBEF-8E27-CE6F-07B415796929}"/>
              </a:ext>
            </a:extLst>
          </p:cNvPr>
          <p:cNvSpPr>
            <a:spLocks noGrp="1"/>
          </p:cNvSpPr>
          <p:nvPr>
            <p:ph type="subTitle" idx="1"/>
          </p:nvPr>
        </p:nvSpPr>
        <p:spPr/>
        <p:txBody>
          <a:bodyPr>
            <a:normAutofit/>
          </a:bodyPr>
          <a:lstStyle/>
          <a:p>
            <a:r>
              <a:rPr lang="en-GB" dirty="0"/>
              <a:t>Scripts of the Vonaesch Lab for the </a:t>
            </a:r>
            <a:r>
              <a:rPr lang="en-GB" dirty="0" err="1"/>
              <a:t>curnagl</a:t>
            </a:r>
            <a:r>
              <a:rPr lang="en-GB" dirty="0"/>
              <a:t> cluster</a:t>
            </a:r>
          </a:p>
          <a:p>
            <a:r>
              <a:rPr lang="en-GB" dirty="0"/>
              <a:t>Simon Yersin</a:t>
            </a:r>
          </a:p>
          <a:p>
            <a:r>
              <a:rPr lang="en-GB" dirty="0"/>
              <a:t>With the help of </a:t>
            </a:r>
            <a:r>
              <a:rPr lang="en-GB" dirty="0" err="1"/>
              <a:t>Garance</a:t>
            </a:r>
            <a:r>
              <a:rPr lang="en-GB" dirty="0"/>
              <a:t> Sarton-</a:t>
            </a:r>
            <a:r>
              <a:rPr lang="en-GB" dirty="0" err="1"/>
              <a:t>Lohéac</a:t>
            </a:r>
            <a:endParaRPr lang="en-GB" dirty="0"/>
          </a:p>
          <a:p>
            <a:endParaRPr lang="en-GB" dirty="0"/>
          </a:p>
        </p:txBody>
      </p:sp>
    </p:spTree>
    <p:extLst>
      <p:ext uri="{BB962C8B-B14F-4D97-AF65-F5344CB8AC3E}">
        <p14:creationId xmlns:p14="http://schemas.microsoft.com/office/powerpoint/2010/main" val="26534169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B0A768-DD87-C3E1-F53A-A84BD82462D0}"/>
              </a:ext>
            </a:extLst>
          </p:cNvPr>
          <p:cNvSpPr>
            <a:spLocks noGrp="1"/>
          </p:cNvSpPr>
          <p:nvPr>
            <p:ph idx="1"/>
          </p:nvPr>
        </p:nvSpPr>
        <p:spPr>
          <a:xfrm>
            <a:off x="838200" y="888346"/>
            <a:ext cx="9548007" cy="3193492"/>
          </a:xfrm>
        </p:spPr>
        <p:txBody>
          <a:bodyPr>
            <a:normAutofit/>
          </a:bodyPr>
          <a:lstStyle/>
          <a:p>
            <a:pPr algn="just">
              <a:buFont typeface="Wingdings" pitchFamily="2" charset="2"/>
              <a:buChar char="Ø"/>
            </a:pPr>
            <a:r>
              <a:rPr lang="en-GB" sz="2000" dirty="0"/>
              <a:t>An orthogroup is the smallest set of genes such as that, for all genes it contains, the orthologs of these genes are also in the same set. Since gene tree inference scales super-linearly with the number of genes, partitioning genes into the smallest possible sets is the most efficient way of construction a set of gene trees that encompasses all orthology relationships. </a:t>
            </a:r>
          </a:p>
          <a:p>
            <a:pPr algn="just">
              <a:buFont typeface="Wingdings" pitchFamily="2" charset="2"/>
              <a:buChar char="Ø"/>
            </a:pPr>
            <a:r>
              <a:rPr lang="en-GB" sz="2000" dirty="0"/>
              <a:t> For this step, an unrooted gene tree is inferred for each orthogroups.</a:t>
            </a:r>
          </a:p>
          <a:p>
            <a:pPr algn="just">
              <a:buFont typeface="Wingdings" pitchFamily="2" charset="2"/>
              <a:buChar char="Ø"/>
            </a:pPr>
            <a:r>
              <a:rPr lang="en-GB" sz="2000" dirty="0"/>
              <a:t>By default, </a:t>
            </a:r>
            <a:r>
              <a:rPr lang="en-GB" sz="2000" dirty="0" err="1"/>
              <a:t>DendroBLAST</a:t>
            </a:r>
            <a:r>
              <a:rPr lang="en-GB" sz="2000" dirty="0"/>
              <a:t> is the selected method to infer the gene trees. The option MSA can be used to further infer maximum likelihood trees from multiple sequence alignment (MSA), By default, MAFFT is used for the alignment and FastTree for the tree inference</a:t>
            </a:r>
          </a:p>
        </p:txBody>
      </p:sp>
      <p:sp>
        <p:nvSpPr>
          <p:cNvPr id="4" name="TextBox 3">
            <a:extLst>
              <a:ext uri="{FF2B5EF4-FFF2-40B4-BE49-F238E27FC236}">
                <a16:creationId xmlns:a16="http://schemas.microsoft.com/office/drawing/2014/main" id="{3BB667E3-C1B2-8998-0C9C-98ED5FD801B4}"/>
              </a:ext>
            </a:extLst>
          </p:cNvPr>
          <p:cNvSpPr txBox="1"/>
          <p:nvPr/>
        </p:nvSpPr>
        <p:spPr>
          <a:xfrm>
            <a:off x="838201" y="365125"/>
            <a:ext cx="3492259" cy="523220"/>
          </a:xfrm>
          <a:prstGeom prst="rect">
            <a:avLst/>
          </a:prstGeom>
          <a:solidFill>
            <a:schemeClr val="accent6">
              <a:lumMod val="40000"/>
              <a:lumOff val="60000"/>
            </a:schemeClr>
          </a:solidFill>
          <a:ln>
            <a:solidFill>
              <a:schemeClr val="tx1"/>
            </a:solidFill>
          </a:ln>
        </p:spPr>
        <p:txBody>
          <a:bodyPr wrap="square">
            <a:spAutoFit/>
          </a:bodyPr>
          <a:lstStyle/>
          <a:p>
            <a:pPr marL="0" indent="0">
              <a:buNone/>
            </a:pPr>
            <a:r>
              <a:rPr lang="en-GB" sz="2800" dirty="0">
                <a:latin typeface="Times New Roman" panose="02020603050405020304" pitchFamily="18" charset="0"/>
                <a:cs typeface="Times New Roman" panose="02020603050405020304" pitchFamily="18" charset="0"/>
              </a:rPr>
              <a:t>B. Gene tree inference</a:t>
            </a:r>
            <a:endParaRPr lang="en-GB" sz="1100" dirty="0">
              <a:latin typeface="Times New Roman" panose="02020603050405020304" pitchFamily="18" charset="0"/>
              <a:cs typeface="Times New Roman" panose="02020603050405020304" pitchFamily="18" charset="0"/>
            </a:endParaRPr>
          </a:p>
        </p:txBody>
      </p:sp>
      <p:pic>
        <p:nvPicPr>
          <p:cNvPr id="2" name="Content Placeholder 5" descr="A diagram of a tree&#10;&#10;Description automatically generated">
            <a:extLst>
              <a:ext uri="{FF2B5EF4-FFF2-40B4-BE49-F238E27FC236}">
                <a16:creationId xmlns:a16="http://schemas.microsoft.com/office/drawing/2014/main" id="{630EF3FE-873F-976C-A2B6-9E275ECCA8AE}"/>
              </a:ext>
            </a:extLst>
          </p:cNvPr>
          <p:cNvPicPr>
            <a:picLocks noChangeAspect="1"/>
          </p:cNvPicPr>
          <p:nvPr/>
        </p:nvPicPr>
        <p:blipFill rotWithShape="1">
          <a:blip r:embed="rId2"/>
          <a:srcRect t="11291" r="67839"/>
          <a:stretch/>
        </p:blipFill>
        <p:spPr>
          <a:xfrm>
            <a:off x="10386207" y="120769"/>
            <a:ext cx="1630390" cy="2603573"/>
          </a:xfrm>
          <a:prstGeom prst="rect">
            <a:avLst/>
          </a:prstGeom>
        </p:spPr>
      </p:pic>
      <p:sp>
        <p:nvSpPr>
          <p:cNvPr id="5" name="TextBox 4">
            <a:extLst>
              <a:ext uri="{FF2B5EF4-FFF2-40B4-BE49-F238E27FC236}">
                <a16:creationId xmlns:a16="http://schemas.microsoft.com/office/drawing/2014/main" id="{5C3DD42A-B288-8A4C-45CF-A85300B82FE9}"/>
              </a:ext>
            </a:extLst>
          </p:cNvPr>
          <p:cNvSpPr txBox="1"/>
          <p:nvPr/>
        </p:nvSpPr>
        <p:spPr>
          <a:xfrm>
            <a:off x="8550299" y="71088"/>
            <a:ext cx="1749197" cy="646331"/>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Default method: </a:t>
            </a:r>
          </a:p>
          <a:p>
            <a:r>
              <a:rPr lang="en-GB" dirty="0" err="1">
                <a:latin typeface="Times New Roman" panose="02020603050405020304" pitchFamily="18" charset="0"/>
                <a:cs typeface="Times New Roman" panose="02020603050405020304" pitchFamily="18" charset="0"/>
              </a:rPr>
              <a:t>DendroBLAST</a:t>
            </a:r>
            <a:endParaRPr lang="en-GB"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D0455F9D-77C9-2F10-B035-01087900436D}"/>
              </a:ext>
            </a:extLst>
          </p:cNvPr>
          <p:cNvSpPr txBox="1"/>
          <p:nvPr/>
        </p:nvSpPr>
        <p:spPr>
          <a:xfrm>
            <a:off x="838200" y="4081838"/>
            <a:ext cx="3802812" cy="523220"/>
          </a:xfrm>
          <a:prstGeom prst="rect">
            <a:avLst/>
          </a:prstGeom>
          <a:solidFill>
            <a:schemeClr val="accent6">
              <a:lumMod val="40000"/>
              <a:lumOff val="60000"/>
            </a:schemeClr>
          </a:solidFill>
          <a:ln>
            <a:solidFill>
              <a:schemeClr val="tx1"/>
            </a:solidFill>
          </a:ln>
        </p:spPr>
        <p:txBody>
          <a:bodyPr wrap="square">
            <a:spAutoFit/>
          </a:bodyPr>
          <a:lstStyle/>
          <a:p>
            <a:pPr marL="0" indent="0">
              <a:buNone/>
            </a:pPr>
            <a:r>
              <a:rPr lang="en-GB" sz="2800" dirty="0">
                <a:latin typeface="Times New Roman" panose="02020603050405020304" pitchFamily="18" charset="0"/>
                <a:cs typeface="Times New Roman" panose="02020603050405020304" pitchFamily="18" charset="0"/>
              </a:rPr>
              <a:t>C. Species tree inference </a:t>
            </a:r>
            <a:endParaRPr lang="en-GB" sz="1100" dirty="0">
              <a:latin typeface="Times New Roman" panose="02020603050405020304" pitchFamily="18" charset="0"/>
              <a:cs typeface="Times New Roman" panose="02020603050405020304" pitchFamily="18" charset="0"/>
            </a:endParaRPr>
          </a:p>
        </p:txBody>
      </p:sp>
      <p:pic>
        <p:nvPicPr>
          <p:cNvPr id="7" name="Content Placeholder 5" descr="A diagram of a tree&#10;&#10;Description automatically generated">
            <a:extLst>
              <a:ext uri="{FF2B5EF4-FFF2-40B4-BE49-F238E27FC236}">
                <a16:creationId xmlns:a16="http://schemas.microsoft.com/office/drawing/2014/main" id="{DD300F62-5B77-DD52-BD74-7874844A2CF1}"/>
              </a:ext>
            </a:extLst>
          </p:cNvPr>
          <p:cNvPicPr>
            <a:picLocks noChangeAspect="1"/>
          </p:cNvPicPr>
          <p:nvPr/>
        </p:nvPicPr>
        <p:blipFill rotWithShape="1">
          <a:blip r:embed="rId2"/>
          <a:srcRect t="70049" r="47704"/>
          <a:stretch/>
        </p:blipFill>
        <p:spPr>
          <a:xfrm>
            <a:off x="9365494" y="3856534"/>
            <a:ext cx="2651103" cy="879034"/>
          </a:xfrm>
          <a:prstGeom prst="rect">
            <a:avLst/>
          </a:prstGeom>
        </p:spPr>
      </p:pic>
      <p:sp>
        <p:nvSpPr>
          <p:cNvPr id="8" name="Content Placeholder 2">
            <a:extLst>
              <a:ext uri="{FF2B5EF4-FFF2-40B4-BE49-F238E27FC236}">
                <a16:creationId xmlns:a16="http://schemas.microsoft.com/office/drawing/2014/main" id="{5227958B-BAD2-E40C-68CF-6BAFF6E145A6}"/>
              </a:ext>
            </a:extLst>
          </p:cNvPr>
          <p:cNvSpPr txBox="1">
            <a:spLocks/>
          </p:cNvSpPr>
          <p:nvPr/>
        </p:nvSpPr>
        <p:spPr>
          <a:xfrm>
            <a:off x="716983" y="4725821"/>
            <a:ext cx="9548007" cy="20242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itchFamily="2" charset="2"/>
              <a:buChar char="Ø"/>
            </a:pPr>
            <a:r>
              <a:rPr lang="en-GB" sz="2000" dirty="0"/>
              <a:t> To obtain the rooted species tree (step E), an unrooted species tree is first required. The algorithm, Species Tree from All Gene (STAG), allow species tree inference even for species sets with few or no complete sets of one–to-one orthologs present in all species.</a:t>
            </a:r>
          </a:p>
          <a:p>
            <a:pPr algn="just">
              <a:buFont typeface="Wingdings" pitchFamily="2" charset="2"/>
              <a:buChar char="Ø"/>
            </a:pPr>
            <a:r>
              <a:rPr lang="en-GB" sz="2000" dirty="0"/>
              <a:t> STAG infers the species tree using the most closely related genes within single-copy or multi-copy orthogroups.</a:t>
            </a:r>
          </a:p>
        </p:txBody>
      </p:sp>
    </p:spTree>
    <p:extLst>
      <p:ext uri="{BB962C8B-B14F-4D97-AF65-F5344CB8AC3E}">
        <p14:creationId xmlns:p14="http://schemas.microsoft.com/office/powerpoint/2010/main" val="3232349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6515B7-386C-C54F-3378-094F0A0320C7}"/>
              </a:ext>
            </a:extLst>
          </p:cNvPr>
          <p:cNvSpPr>
            <a:spLocks noGrp="1"/>
          </p:cNvSpPr>
          <p:nvPr>
            <p:ph idx="1"/>
          </p:nvPr>
        </p:nvSpPr>
        <p:spPr>
          <a:xfrm>
            <a:off x="838200" y="963150"/>
            <a:ext cx="8581846" cy="2185492"/>
          </a:xfrm>
        </p:spPr>
        <p:txBody>
          <a:bodyPr>
            <a:normAutofit/>
          </a:bodyPr>
          <a:lstStyle/>
          <a:p>
            <a:pPr>
              <a:buFont typeface="Wingdings" pitchFamily="2" charset="2"/>
              <a:buChar char="Ø"/>
            </a:pPr>
            <a:r>
              <a:rPr lang="en-GB" sz="2000" dirty="0"/>
              <a:t> The Species Tree Root Inference from Duplication Events (STRIDE) algorithm is used to root the species tree. It uses only information available in the set of gene trees to root the species tree.</a:t>
            </a:r>
          </a:p>
          <a:p>
            <a:pPr>
              <a:buFont typeface="Wingdings" pitchFamily="2" charset="2"/>
              <a:buChar char="Ø"/>
            </a:pPr>
            <a:r>
              <a:rPr lang="en-GB" sz="2000" dirty="0"/>
              <a:t> STRIDE identify the set of well-supported in-group gene duplication evens in the complete set of unrooted orthogroups tree and uses these events to infer a probability distribution over an unrooted STAG species tree for the location of its root.</a:t>
            </a:r>
          </a:p>
        </p:txBody>
      </p:sp>
      <p:sp>
        <p:nvSpPr>
          <p:cNvPr id="4" name="TextBox 3">
            <a:extLst>
              <a:ext uri="{FF2B5EF4-FFF2-40B4-BE49-F238E27FC236}">
                <a16:creationId xmlns:a16="http://schemas.microsoft.com/office/drawing/2014/main" id="{0EA54F84-4F95-B709-F148-352077C753FD}"/>
              </a:ext>
            </a:extLst>
          </p:cNvPr>
          <p:cNvSpPr txBox="1"/>
          <p:nvPr/>
        </p:nvSpPr>
        <p:spPr>
          <a:xfrm>
            <a:off x="838201" y="365125"/>
            <a:ext cx="3492260" cy="523220"/>
          </a:xfrm>
          <a:prstGeom prst="rect">
            <a:avLst/>
          </a:prstGeom>
          <a:solidFill>
            <a:schemeClr val="accent6">
              <a:lumMod val="40000"/>
              <a:lumOff val="60000"/>
            </a:schemeClr>
          </a:solidFill>
          <a:ln>
            <a:solidFill>
              <a:schemeClr val="tx1"/>
            </a:solidFill>
          </a:ln>
        </p:spPr>
        <p:txBody>
          <a:bodyPr wrap="square">
            <a:spAutoFit/>
          </a:bodyPr>
          <a:lstStyle/>
          <a:p>
            <a:pPr marL="0" indent="0">
              <a:buNone/>
            </a:pPr>
            <a:r>
              <a:rPr lang="en-GB" sz="2800" dirty="0">
                <a:latin typeface="Times New Roman" panose="02020603050405020304" pitchFamily="18" charset="0"/>
                <a:cs typeface="Times New Roman" panose="02020603050405020304" pitchFamily="18" charset="0"/>
              </a:rPr>
              <a:t>D. Species tree rooting </a:t>
            </a:r>
            <a:endParaRPr lang="en-GB" sz="1100" dirty="0">
              <a:latin typeface="Times New Roman" panose="02020603050405020304" pitchFamily="18" charset="0"/>
              <a:cs typeface="Times New Roman" panose="02020603050405020304" pitchFamily="18" charset="0"/>
            </a:endParaRPr>
          </a:p>
        </p:txBody>
      </p:sp>
      <p:pic>
        <p:nvPicPr>
          <p:cNvPr id="5" name="Content Placeholder 5" descr="A diagram of a tree&#10;&#10;Description automatically generated">
            <a:extLst>
              <a:ext uri="{FF2B5EF4-FFF2-40B4-BE49-F238E27FC236}">
                <a16:creationId xmlns:a16="http://schemas.microsoft.com/office/drawing/2014/main" id="{0816B676-DAEC-A5A4-A1BB-F402BE37CD87}"/>
              </a:ext>
            </a:extLst>
          </p:cNvPr>
          <p:cNvPicPr>
            <a:picLocks noChangeAspect="1"/>
          </p:cNvPicPr>
          <p:nvPr/>
        </p:nvPicPr>
        <p:blipFill rotWithShape="1">
          <a:blip r:embed="rId2"/>
          <a:srcRect l="964" t="41226" r="46454"/>
          <a:stretch/>
        </p:blipFill>
        <p:spPr>
          <a:xfrm>
            <a:off x="9420046" y="100676"/>
            <a:ext cx="2665562" cy="1724949"/>
          </a:xfrm>
          <a:prstGeom prst="rect">
            <a:avLst/>
          </a:prstGeom>
        </p:spPr>
      </p:pic>
      <p:pic>
        <p:nvPicPr>
          <p:cNvPr id="6" name="Content Placeholder 5" descr="A diagram of a tree&#10;&#10;Description automatically generated">
            <a:extLst>
              <a:ext uri="{FF2B5EF4-FFF2-40B4-BE49-F238E27FC236}">
                <a16:creationId xmlns:a16="http://schemas.microsoft.com/office/drawing/2014/main" id="{DC09C300-3096-448E-1B9F-3639903E7051}"/>
              </a:ext>
            </a:extLst>
          </p:cNvPr>
          <p:cNvPicPr>
            <a:picLocks noChangeAspect="1"/>
          </p:cNvPicPr>
          <p:nvPr/>
        </p:nvPicPr>
        <p:blipFill rotWithShape="1">
          <a:blip r:embed="rId2"/>
          <a:srcRect l="4763" t="-505" r="48100"/>
          <a:stretch/>
        </p:blipFill>
        <p:spPr>
          <a:xfrm>
            <a:off x="9696091" y="3429000"/>
            <a:ext cx="2389517" cy="2949725"/>
          </a:xfrm>
          <a:prstGeom prst="rect">
            <a:avLst/>
          </a:prstGeom>
        </p:spPr>
      </p:pic>
      <p:sp>
        <p:nvSpPr>
          <p:cNvPr id="7" name="TextBox 6">
            <a:extLst>
              <a:ext uri="{FF2B5EF4-FFF2-40B4-BE49-F238E27FC236}">
                <a16:creationId xmlns:a16="http://schemas.microsoft.com/office/drawing/2014/main" id="{BFB90B0E-33EF-AE77-E7D8-8BADBCF6C865}"/>
              </a:ext>
            </a:extLst>
          </p:cNvPr>
          <p:cNvSpPr txBox="1"/>
          <p:nvPr/>
        </p:nvSpPr>
        <p:spPr>
          <a:xfrm>
            <a:off x="838201" y="3162883"/>
            <a:ext cx="3492260" cy="523220"/>
          </a:xfrm>
          <a:prstGeom prst="rect">
            <a:avLst/>
          </a:prstGeom>
          <a:solidFill>
            <a:schemeClr val="accent6">
              <a:lumMod val="40000"/>
              <a:lumOff val="60000"/>
            </a:schemeClr>
          </a:solidFill>
          <a:ln>
            <a:solidFill>
              <a:schemeClr val="tx1"/>
            </a:solidFill>
          </a:ln>
        </p:spPr>
        <p:txBody>
          <a:bodyPr wrap="square">
            <a:spAutoFit/>
          </a:bodyPr>
          <a:lstStyle/>
          <a:p>
            <a:pPr marL="0" indent="0">
              <a:buNone/>
            </a:pPr>
            <a:r>
              <a:rPr lang="en-GB" sz="2800" dirty="0">
                <a:latin typeface="Times New Roman" panose="02020603050405020304" pitchFamily="18" charset="0"/>
                <a:cs typeface="Times New Roman" panose="02020603050405020304" pitchFamily="18" charset="0"/>
              </a:rPr>
              <a:t>D. Gene tree rooting </a:t>
            </a:r>
            <a:endParaRPr lang="en-GB" sz="1100" dirty="0">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0CE1254A-00E3-1FD4-D59A-7529AD9A0041}"/>
              </a:ext>
            </a:extLst>
          </p:cNvPr>
          <p:cNvSpPr txBox="1">
            <a:spLocks/>
          </p:cNvSpPr>
          <p:nvPr/>
        </p:nvSpPr>
        <p:spPr>
          <a:xfrm>
            <a:off x="838200" y="3811115"/>
            <a:ext cx="8581846" cy="256760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itchFamily="2" charset="2"/>
              <a:buChar char="Ø"/>
            </a:pPr>
            <a:r>
              <a:rPr lang="en-GB" sz="2000" dirty="0"/>
              <a:t> A gene tree must be correctly rooted in order for it to show the correct evolutionary history of the gene family and thus allow correct ortholog inference.</a:t>
            </a:r>
          </a:p>
          <a:p>
            <a:pPr algn="just">
              <a:buFont typeface="Wingdings" pitchFamily="2" charset="2"/>
              <a:buChar char="Ø"/>
            </a:pPr>
            <a:r>
              <a:rPr lang="en-GB" sz="2000" dirty="0"/>
              <a:t> In general, the rooted species tree can be used to root the orthogroup trees by identifying the outgroup clade in each orthogroup tree and placing the root on the branch separating this out-group from the remaining genes. As this approach might not work all the time for all trees, OrthoFinder use a generalization of this outgroup rooting method to be able to root any potential gene tree.</a:t>
            </a:r>
          </a:p>
        </p:txBody>
      </p:sp>
    </p:spTree>
    <p:extLst>
      <p:ext uri="{BB962C8B-B14F-4D97-AF65-F5344CB8AC3E}">
        <p14:creationId xmlns:p14="http://schemas.microsoft.com/office/powerpoint/2010/main" val="2468100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F0CD97C-DA0F-5C9E-B132-C169FF788ADA}"/>
              </a:ext>
            </a:extLst>
          </p:cNvPr>
          <p:cNvSpPr>
            <a:spLocks noGrp="1"/>
          </p:cNvSpPr>
          <p:nvPr>
            <p:ph idx="1"/>
          </p:nvPr>
        </p:nvSpPr>
        <p:spPr>
          <a:xfrm>
            <a:off x="838200" y="1604513"/>
            <a:ext cx="7693324" cy="4123427"/>
          </a:xfrm>
        </p:spPr>
        <p:txBody>
          <a:bodyPr>
            <a:normAutofit/>
          </a:bodyPr>
          <a:lstStyle/>
          <a:p>
            <a:pPr algn="just">
              <a:buFont typeface="Wingdings" pitchFamily="2" charset="2"/>
              <a:buChar char="Ø"/>
            </a:pPr>
            <a:r>
              <a:rPr lang="en-GB" sz="2000" dirty="0"/>
              <a:t> Given a set of rooted orthogroup gene trees, the final major challenge in accurately dissecting phylogenetic relationships between genes is to account for incomplete lineage sorting and gene tree error.</a:t>
            </a:r>
          </a:p>
          <a:p>
            <a:pPr algn="just">
              <a:buFont typeface="Wingdings" pitchFamily="2" charset="2"/>
              <a:buChar char="Ø"/>
            </a:pPr>
            <a:r>
              <a:rPr lang="en-GB" sz="2000" dirty="0"/>
              <a:t> OrthoFinder use a hybrid duplication-loss coalescent (DLC) model to distinguish orthologs from paralogs in gene trees and determine the resolved gene tree. Orthologs and gene duplication events are then determined from the resolved gene tree according to the species overlap method.</a:t>
            </a:r>
          </a:p>
        </p:txBody>
      </p:sp>
      <p:sp>
        <p:nvSpPr>
          <p:cNvPr id="4" name="TextBox 3">
            <a:extLst>
              <a:ext uri="{FF2B5EF4-FFF2-40B4-BE49-F238E27FC236}">
                <a16:creationId xmlns:a16="http://schemas.microsoft.com/office/drawing/2014/main" id="{45EC0C83-43B9-C6B8-C663-73BC85961EBE}"/>
              </a:ext>
            </a:extLst>
          </p:cNvPr>
          <p:cNvSpPr txBox="1"/>
          <p:nvPr/>
        </p:nvSpPr>
        <p:spPr>
          <a:xfrm>
            <a:off x="838201" y="365125"/>
            <a:ext cx="7693324" cy="1123384"/>
          </a:xfrm>
          <a:prstGeom prst="rect">
            <a:avLst/>
          </a:prstGeom>
          <a:solidFill>
            <a:schemeClr val="accent6">
              <a:lumMod val="40000"/>
              <a:lumOff val="60000"/>
            </a:schemeClr>
          </a:solidFill>
          <a:ln>
            <a:solidFill>
              <a:schemeClr val="tx1"/>
            </a:solidFill>
          </a:ln>
        </p:spPr>
        <p:txBody>
          <a:bodyPr wrap="square">
            <a:spAutoFit/>
          </a:bodyPr>
          <a:lstStyle/>
          <a:p>
            <a:r>
              <a:rPr lang="en-GB" sz="2800" dirty="0">
                <a:latin typeface="Times New Roman" panose="02020603050405020304" pitchFamily="18" charset="0"/>
                <a:cs typeface="Times New Roman" panose="02020603050405020304" pitchFamily="18" charset="0"/>
              </a:rPr>
              <a:t>F, G, H. </a:t>
            </a:r>
            <a:r>
              <a:rPr lang="en-GB" sz="2800" dirty="0">
                <a:solidFill>
                  <a:srgbClr val="010409"/>
                </a:solidFill>
                <a:latin typeface="Times New Roman" panose="02020603050405020304" pitchFamily="18" charset="0"/>
                <a:cs typeface="Times New Roman" panose="02020603050405020304" pitchFamily="18" charset="0"/>
              </a:rPr>
              <a:t>DLC analysis for inference of orthologs and gene duplication events</a:t>
            </a:r>
            <a:endParaRPr lang="en-GB" sz="2800" b="0" i="0" dirty="0">
              <a:solidFill>
                <a:srgbClr val="010409"/>
              </a:solidFill>
              <a:effectLst/>
              <a:latin typeface="Times New Roman" panose="02020603050405020304" pitchFamily="18" charset="0"/>
              <a:cs typeface="Times New Roman" panose="02020603050405020304" pitchFamily="18" charset="0"/>
            </a:endParaRPr>
          </a:p>
          <a:p>
            <a:pPr marL="0" indent="0">
              <a:buNone/>
            </a:pPr>
            <a:endParaRPr lang="en-GB" sz="1100" dirty="0">
              <a:latin typeface="Times New Roman" panose="02020603050405020304" pitchFamily="18" charset="0"/>
              <a:cs typeface="Times New Roman" panose="02020603050405020304" pitchFamily="18" charset="0"/>
            </a:endParaRPr>
          </a:p>
        </p:txBody>
      </p:sp>
      <p:pic>
        <p:nvPicPr>
          <p:cNvPr id="5" name="Content Placeholder 5" descr="A diagram of a tree&#10;&#10;Description automatically generated">
            <a:extLst>
              <a:ext uri="{FF2B5EF4-FFF2-40B4-BE49-F238E27FC236}">
                <a16:creationId xmlns:a16="http://schemas.microsoft.com/office/drawing/2014/main" id="{6D6E113F-A3EF-FCFB-F430-305945B742DB}"/>
              </a:ext>
            </a:extLst>
          </p:cNvPr>
          <p:cNvPicPr>
            <a:picLocks noChangeAspect="1"/>
          </p:cNvPicPr>
          <p:nvPr/>
        </p:nvPicPr>
        <p:blipFill rotWithShape="1">
          <a:blip r:embed="rId2"/>
          <a:srcRect l="35565" t="-505" r="-1079"/>
          <a:stretch/>
        </p:blipFill>
        <p:spPr>
          <a:xfrm>
            <a:off x="8773065" y="365125"/>
            <a:ext cx="3321170" cy="2949725"/>
          </a:xfrm>
          <a:prstGeom prst="rect">
            <a:avLst/>
          </a:prstGeom>
        </p:spPr>
      </p:pic>
    </p:spTree>
    <p:extLst>
      <p:ext uri="{BB962C8B-B14F-4D97-AF65-F5344CB8AC3E}">
        <p14:creationId xmlns:p14="http://schemas.microsoft.com/office/powerpoint/2010/main" val="3770213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BA9B7A-A883-91F1-6C3B-53BE3E6C175D}"/>
              </a:ext>
            </a:extLst>
          </p:cNvPr>
          <p:cNvSpPr>
            <a:spLocks noGrp="1"/>
          </p:cNvSpPr>
          <p:nvPr>
            <p:ph idx="1"/>
          </p:nvPr>
        </p:nvSpPr>
        <p:spPr>
          <a:xfrm>
            <a:off x="2784302" y="1130060"/>
            <a:ext cx="8569497" cy="5615797"/>
          </a:xfrm>
        </p:spPr>
        <p:txBody>
          <a:bodyPr>
            <a:normAutofit/>
          </a:bodyPr>
          <a:lstStyle/>
          <a:p>
            <a:pPr algn="just">
              <a:buFont typeface="Wingdings" pitchFamily="2" charset="2"/>
              <a:buChar char="Ø"/>
            </a:pPr>
            <a:r>
              <a:rPr lang="en-GB" sz="2000" dirty="0"/>
              <a:t> In </a:t>
            </a:r>
            <a:r>
              <a:rPr lang="en-GB" sz="2000" dirty="0" err="1"/>
              <a:t>Comparative_Genomics_Statistics</a:t>
            </a:r>
            <a:r>
              <a:rPr lang="en-GB" sz="2000" dirty="0"/>
              <a:t>/</a:t>
            </a:r>
            <a:r>
              <a:rPr lang="en-GB" sz="2000" dirty="0" err="1"/>
              <a:t>Statistics_Overall.tsv</a:t>
            </a:r>
            <a:r>
              <a:rPr lang="en-GB" sz="2000" dirty="0"/>
              <a:t>, we can check how many genes were assigned to orthogroups.</a:t>
            </a:r>
          </a:p>
          <a:p>
            <a:pPr marL="457200" lvl="1" indent="0" algn="just">
              <a:buNone/>
            </a:pPr>
            <a:r>
              <a:rPr lang="en-GB" sz="1600" dirty="0"/>
              <a:t>			At least 80% of the gene should be assigned to orthogroups, fewer 				means that we are probably missing orthology relationship that 				actually exist for some of the remaining genes, poor species 				sampling is the most likely cause.</a:t>
            </a:r>
          </a:p>
          <a:p>
            <a:pPr algn="just">
              <a:buFont typeface="Wingdings" pitchFamily="2" charset="2"/>
              <a:buChar char="Ø"/>
            </a:pPr>
            <a:r>
              <a:rPr lang="en-GB" sz="2000" dirty="0"/>
              <a:t> In the same folder, </a:t>
            </a:r>
            <a:r>
              <a:rPr lang="en-GB" sz="2000" dirty="0" err="1"/>
              <a:t>Statistics_PerSpecies.tsv</a:t>
            </a:r>
            <a:r>
              <a:rPr lang="en-GB" sz="2000" dirty="0"/>
              <a:t>, we obtain the same information for how many genes were assigned to orthogroup but for each of our species (samples).</a:t>
            </a:r>
          </a:p>
          <a:p>
            <a:pPr algn="just">
              <a:buFont typeface="Wingdings" pitchFamily="2" charset="2"/>
              <a:buChar char="Ø"/>
            </a:pPr>
            <a:r>
              <a:rPr lang="en-GB" sz="2000" dirty="0"/>
              <a:t> </a:t>
            </a:r>
            <a:r>
              <a:rPr lang="en-GB" sz="2000" dirty="0" err="1"/>
              <a:t>Species_Tree</a:t>
            </a:r>
            <a:r>
              <a:rPr lang="en-GB" sz="2000" dirty="0"/>
              <a:t>/</a:t>
            </a:r>
            <a:r>
              <a:rPr lang="en-GB" sz="2000" dirty="0" err="1"/>
              <a:t>SpeciesTree_rooted.txt</a:t>
            </a:r>
            <a:r>
              <a:rPr lang="en-GB" sz="2000" dirty="0"/>
              <a:t> contain the inferred rooted species tree by OrthoFinder using STAG and STRIDE after step D. It can be visualize using </a:t>
            </a:r>
            <a:r>
              <a:rPr lang="en-GB" sz="2000" dirty="0" err="1"/>
              <a:t>FigTree</a:t>
            </a:r>
            <a:r>
              <a:rPr lang="en-GB" sz="2000" dirty="0"/>
              <a:t> or any tree viewer.</a:t>
            </a:r>
          </a:p>
          <a:p>
            <a:pPr algn="just">
              <a:buFont typeface="Wingdings" pitchFamily="2" charset="2"/>
              <a:buChar char="Ø"/>
            </a:pPr>
            <a:r>
              <a:rPr lang="en-GB" sz="2000" dirty="0"/>
              <a:t> One of the most common reasons for running OrthoFinder is to find the orthologue of a gene we are interested in. In the Orthologues directory, there is a sub-directory for each species. Each species has then a table containing orthogroup of this species against another species. We can find </a:t>
            </a:r>
          </a:p>
          <a:p>
            <a:pPr algn="just">
              <a:buFont typeface="Wingdings" pitchFamily="2" charset="2"/>
              <a:buChar char="Ø"/>
            </a:pPr>
            <a:r>
              <a:rPr lang="en-GB" sz="2000" dirty="0"/>
              <a:t> The gene tree for a specific gene of interest can be then obtain from </a:t>
            </a:r>
            <a:r>
              <a:rPr lang="en-GB" sz="2000" dirty="0" err="1"/>
              <a:t>Gene_Trees</a:t>
            </a:r>
            <a:r>
              <a:rPr lang="en-GB" sz="2000" dirty="0"/>
              <a:t>/OG000XXX_tree.txt</a:t>
            </a:r>
          </a:p>
        </p:txBody>
      </p:sp>
      <p:sp>
        <p:nvSpPr>
          <p:cNvPr id="4" name="TextBox 3">
            <a:extLst>
              <a:ext uri="{FF2B5EF4-FFF2-40B4-BE49-F238E27FC236}">
                <a16:creationId xmlns:a16="http://schemas.microsoft.com/office/drawing/2014/main" id="{5BB925A9-D26F-EE8F-1135-BB6A7E271AEA}"/>
              </a:ext>
            </a:extLst>
          </p:cNvPr>
          <p:cNvSpPr txBox="1"/>
          <p:nvPr/>
        </p:nvSpPr>
        <p:spPr>
          <a:xfrm>
            <a:off x="838201" y="334788"/>
            <a:ext cx="4941498" cy="692497"/>
          </a:xfrm>
          <a:prstGeom prst="rect">
            <a:avLst/>
          </a:prstGeom>
          <a:solidFill>
            <a:schemeClr val="accent6">
              <a:lumMod val="40000"/>
              <a:lumOff val="60000"/>
            </a:schemeClr>
          </a:solidFill>
          <a:ln>
            <a:solidFill>
              <a:schemeClr val="tx1"/>
            </a:solidFill>
          </a:ln>
        </p:spPr>
        <p:txBody>
          <a:bodyPr wrap="square">
            <a:spAutoFit/>
          </a:bodyPr>
          <a:lstStyle/>
          <a:p>
            <a:r>
              <a:rPr lang="en-GB" sz="2800" dirty="0">
                <a:latin typeface="Times New Roman" panose="02020603050405020304" pitchFamily="18" charset="0"/>
                <a:cs typeface="Times New Roman" panose="02020603050405020304" pitchFamily="18" charset="0"/>
              </a:rPr>
              <a:t>Exploring </a:t>
            </a:r>
            <a:r>
              <a:rPr lang="en-GB" sz="2800" dirty="0" err="1">
                <a:latin typeface="Times New Roman" panose="02020603050405020304" pitchFamily="18" charset="0"/>
                <a:cs typeface="Times New Roman" panose="02020603050405020304" pitchFamily="18" charset="0"/>
              </a:rPr>
              <a:t>OrthoFinder’s</a:t>
            </a:r>
            <a:r>
              <a:rPr lang="en-GB" sz="2800" dirty="0">
                <a:latin typeface="Times New Roman" panose="02020603050405020304" pitchFamily="18" charset="0"/>
                <a:cs typeface="Times New Roman" panose="02020603050405020304" pitchFamily="18" charset="0"/>
              </a:rPr>
              <a:t> results</a:t>
            </a:r>
            <a:endParaRPr lang="en-GB" sz="2800" b="0" i="0" dirty="0">
              <a:solidFill>
                <a:srgbClr val="010409"/>
              </a:solidFill>
              <a:effectLst/>
              <a:latin typeface="Times New Roman" panose="02020603050405020304" pitchFamily="18" charset="0"/>
              <a:cs typeface="Times New Roman" panose="02020603050405020304" pitchFamily="18" charset="0"/>
            </a:endParaRPr>
          </a:p>
          <a:p>
            <a:pPr marL="0" indent="0">
              <a:buNone/>
            </a:pPr>
            <a:endParaRPr lang="en-GB" sz="1100" dirty="0">
              <a:latin typeface="Times New Roman" panose="02020603050405020304" pitchFamily="18" charset="0"/>
              <a:cs typeface="Times New Roman" panose="02020603050405020304" pitchFamily="18" charset="0"/>
            </a:endParaRPr>
          </a:p>
        </p:txBody>
      </p:sp>
      <p:pic>
        <p:nvPicPr>
          <p:cNvPr id="6" name="Picture 5" descr="A screenshot of a computer&#10;&#10;Description automatically generated">
            <a:extLst>
              <a:ext uri="{FF2B5EF4-FFF2-40B4-BE49-F238E27FC236}">
                <a16:creationId xmlns:a16="http://schemas.microsoft.com/office/drawing/2014/main" id="{9B4EF8F1-A148-A27B-8357-84B62C331E89}"/>
              </a:ext>
            </a:extLst>
          </p:cNvPr>
          <p:cNvPicPr>
            <a:picLocks noChangeAspect="1"/>
          </p:cNvPicPr>
          <p:nvPr/>
        </p:nvPicPr>
        <p:blipFill>
          <a:blip r:embed="rId2"/>
          <a:stretch>
            <a:fillRect/>
          </a:stretch>
        </p:blipFill>
        <p:spPr>
          <a:xfrm>
            <a:off x="-1" y="1242203"/>
            <a:ext cx="2784303" cy="5615797"/>
          </a:xfrm>
          <a:prstGeom prst="rect">
            <a:avLst/>
          </a:prstGeom>
        </p:spPr>
      </p:pic>
      <p:pic>
        <p:nvPicPr>
          <p:cNvPr id="8" name="Picture 7" descr="A black screen with white text&#10;&#10;Description automatically generated">
            <a:extLst>
              <a:ext uri="{FF2B5EF4-FFF2-40B4-BE49-F238E27FC236}">
                <a16:creationId xmlns:a16="http://schemas.microsoft.com/office/drawing/2014/main" id="{000015B6-8E6A-E176-FC0E-26D4902AD382}"/>
              </a:ext>
            </a:extLst>
          </p:cNvPr>
          <p:cNvPicPr>
            <a:picLocks noChangeAspect="1"/>
          </p:cNvPicPr>
          <p:nvPr/>
        </p:nvPicPr>
        <p:blipFill>
          <a:blip r:embed="rId3"/>
          <a:stretch>
            <a:fillRect/>
          </a:stretch>
        </p:blipFill>
        <p:spPr>
          <a:xfrm>
            <a:off x="2952771" y="1831312"/>
            <a:ext cx="2615834" cy="828347"/>
          </a:xfrm>
          <a:prstGeom prst="rect">
            <a:avLst/>
          </a:prstGeom>
        </p:spPr>
      </p:pic>
    </p:spTree>
    <p:extLst>
      <p:ext uri="{BB962C8B-B14F-4D97-AF65-F5344CB8AC3E}">
        <p14:creationId xmlns:p14="http://schemas.microsoft.com/office/powerpoint/2010/main" val="508513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9DB940-8CFC-5BCA-4F47-2D7C38D2CF31}"/>
              </a:ext>
            </a:extLst>
          </p:cNvPr>
          <p:cNvSpPr>
            <a:spLocks noGrp="1"/>
          </p:cNvSpPr>
          <p:nvPr>
            <p:ph idx="1"/>
          </p:nvPr>
        </p:nvSpPr>
        <p:spPr>
          <a:xfrm>
            <a:off x="2872596" y="1242203"/>
            <a:ext cx="8481204" cy="5469148"/>
          </a:xfrm>
        </p:spPr>
        <p:txBody>
          <a:bodyPr>
            <a:normAutofit/>
          </a:bodyPr>
          <a:lstStyle/>
          <a:p>
            <a:pPr>
              <a:buFont typeface="Wingdings" pitchFamily="2" charset="2"/>
              <a:buChar char="Ø"/>
            </a:pPr>
            <a:r>
              <a:rPr lang="en-GB" sz="2000" dirty="0"/>
              <a:t> Gene duplication events can be explored with </a:t>
            </a:r>
          </a:p>
          <a:p>
            <a:pPr lvl="1">
              <a:buFont typeface="Wingdings" pitchFamily="2" charset="2"/>
              <a:buChar char="Ø"/>
            </a:pPr>
            <a:r>
              <a:rPr lang="en-GB" sz="1600" dirty="0" err="1"/>
              <a:t>Species_Tree</a:t>
            </a:r>
            <a:r>
              <a:rPr lang="en-GB" sz="1600" dirty="0"/>
              <a:t>/</a:t>
            </a:r>
            <a:r>
              <a:rPr lang="en-GB" sz="1600" dirty="0" err="1"/>
              <a:t>SpeciesTree_rooted_node_labels.txt</a:t>
            </a:r>
            <a:endParaRPr lang="en-GB" sz="1600" dirty="0"/>
          </a:p>
          <a:p>
            <a:pPr lvl="1">
              <a:buFont typeface="Wingdings" pitchFamily="2" charset="2"/>
              <a:buChar char="Ø"/>
            </a:pPr>
            <a:r>
              <a:rPr lang="en-GB" sz="1600" dirty="0" err="1"/>
              <a:t>Gene_Duplication_Events</a:t>
            </a:r>
            <a:r>
              <a:rPr lang="en-GB" sz="1600" dirty="0"/>
              <a:t>/SpeciesTree_Gene_Duplication_0.5_Support.txt</a:t>
            </a:r>
          </a:p>
          <a:p>
            <a:pPr lvl="1">
              <a:buFont typeface="Wingdings" pitchFamily="2" charset="2"/>
              <a:buChar char="Ø"/>
            </a:pPr>
            <a:r>
              <a:rPr lang="en-GB" sz="1600" dirty="0" err="1"/>
              <a:t>Gene_Duplication_Events</a:t>
            </a:r>
            <a:r>
              <a:rPr lang="en-GB" sz="1600" dirty="0"/>
              <a:t>/</a:t>
            </a:r>
            <a:r>
              <a:rPr lang="en-GB" sz="1600" dirty="0" err="1"/>
              <a:t>Duplications.tsv</a:t>
            </a:r>
            <a:endParaRPr lang="en-GB" sz="1600" dirty="0"/>
          </a:p>
          <a:p>
            <a:pPr lvl="1">
              <a:buFont typeface="Wingdings" pitchFamily="2" charset="2"/>
              <a:buChar char="Ø"/>
            </a:pPr>
            <a:r>
              <a:rPr lang="en-GB" sz="1600" dirty="0"/>
              <a:t> </a:t>
            </a:r>
            <a:r>
              <a:rPr lang="en-GB" sz="1600" dirty="0" err="1"/>
              <a:t>Resolved_Gene_Trees</a:t>
            </a:r>
            <a:r>
              <a:rPr lang="en-GB" sz="1600" dirty="0"/>
              <a:t>/OG000XXX_tree.txt</a:t>
            </a:r>
          </a:p>
          <a:p>
            <a:pPr lvl="1">
              <a:buFont typeface="Wingdings" pitchFamily="2" charset="2"/>
              <a:buChar char="Ø"/>
            </a:pPr>
            <a:r>
              <a:rPr lang="en-GB" sz="1600" dirty="0" err="1"/>
              <a:t>Comparative_Genomics_Statistics</a:t>
            </a:r>
            <a:r>
              <a:rPr lang="en-GB" sz="1600" dirty="0"/>
              <a:t>/</a:t>
            </a:r>
            <a:r>
              <a:rPr lang="en-GB" sz="1600" dirty="0" err="1"/>
              <a:t>Duplication_per_Orthogroup.tsv</a:t>
            </a:r>
            <a:endParaRPr lang="en-GB" sz="1600" dirty="0"/>
          </a:p>
          <a:p>
            <a:pPr lvl="1">
              <a:buFont typeface="Wingdings" pitchFamily="2" charset="2"/>
              <a:buChar char="Ø"/>
            </a:pPr>
            <a:r>
              <a:rPr lang="en-GB" sz="1600" dirty="0" err="1"/>
              <a:t>Comparative_Genomics_Statistics</a:t>
            </a:r>
            <a:r>
              <a:rPr lang="en-GB" sz="1600" dirty="0"/>
              <a:t>/</a:t>
            </a:r>
            <a:r>
              <a:rPr lang="en-GB" sz="1600" dirty="0" err="1"/>
              <a:t>Duplication_per_Species_Tree_Node.tsv</a:t>
            </a:r>
            <a:endParaRPr lang="en-GB" sz="1600" dirty="0"/>
          </a:p>
          <a:p>
            <a:pPr>
              <a:buFont typeface="Wingdings" pitchFamily="2" charset="2"/>
              <a:buChar char="Ø"/>
            </a:pPr>
            <a:r>
              <a:rPr lang="en-GB" sz="2000" dirty="0"/>
              <a:t> Orthogroups are in the file Orthogroups/</a:t>
            </a:r>
            <a:r>
              <a:rPr lang="en-GB" sz="2000" dirty="0" err="1"/>
              <a:t>Orthogroups.tsv</a:t>
            </a:r>
            <a:r>
              <a:rPr lang="en-GB" sz="2000" dirty="0"/>
              <a:t> and the sequences in </a:t>
            </a:r>
            <a:r>
              <a:rPr lang="en-GB" sz="2000" dirty="0" err="1"/>
              <a:t>Orthogroups_Sequences</a:t>
            </a:r>
            <a:r>
              <a:rPr lang="en-GB" sz="2000" dirty="0"/>
              <a:t>/</a:t>
            </a:r>
          </a:p>
          <a:p>
            <a:pPr>
              <a:buFont typeface="Wingdings" pitchFamily="2" charset="2"/>
              <a:buChar char="Ø"/>
            </a:pPr>
            <a:r>
              <a:rPr lang="en-GB" sz="2000" dirty="0"/>
              <a:t> Finally, the Multiple Sequences Alignment tree, in </a:t>
            </a:r>
            <a:r>
              <a:rPr lang="en-GB" sz="2000" dirty="0" err="1"/>
              <a:t>MultipleSequenceAlignments</a:t>
            </a:r>
            <a:r>
              <a:rPr lang="en-GB" sz="2000" dirty="0"/>
              <a:t>/</a:t>
            </a:r>
            <a:r>
              <a:rPr lang="en-GB" sz="2000" dirty="0" err="1"/>
              <a:t>SpeciesTreeAlignment.fa</a:t>
            </a:r>
            <a:r>
              <a:rPr lang="en-GB" sz="2000" dirty="0"/>
              <a:t> can be used for the next step and produce a phylogenetic tree with IQ-Tree.</a:t>
            </a:r>
          </a:p>
          <a:p>
            <a:pPr>
              <a:buFont typeface="Wingdings" pitchFamily="2" charset="2"/>
              <a:buChar char="Ø"/>
            </a:pPr>
            <a:endParaRPr lang="en-GB" sz="2000" dirty="0"/>
          </a:p>
          <a:p>
            <a:pPr>
              <a:buFont typeface="Wingdings" pitchFamily="2" charset="2"/>
              <a:buChar char="Ø"/>
            </a:pPr>
            <a:r>
              <a:rPr lang="en-GB" sz="2000" dirty="0">
                <a:hlinkClick r:id="rId2"/>
              </a:rPr>
              <a:t>https://davidemms.github.io/orthofinder_tutorials/exploring-orthofinders-results.html</a:t>
            </a:r>
            <a:endParaRPr lang="en-GB" sz="2000" dirty="0"/>
          </a:p>
          <a:p>
            <a:pPr>
              <a:buFont typeface="Wingdings" pitchFamily="2" charset="2"/>
              <a:buChar char="Ø"/>
            </a:pPr>
            <a:r>
              <a:rPr lang="en-GB" sz="2000" dirty="0">
                <a:hlinkClick r:id="rId3"/>
              </a:rPr>
              <a:t>https://github.com/davidemms/OrthoFinder?tab=readme-ov-file#orthofinder-results-files</a:t>
            </a:r>
            <a:endParaRPr lang="en-GB" sz="2000" dirty="0"/>
          </a:p>
        </p:txBody>
      </p:sp>
      <p:pic>
        <p:nvPicPr>
          <p:cNvPr id="4" name="Picture 3" descr="A screenshot of a computer&#10;&#10;Description automatically generated">
            <a:extLst>
              <a:ext uri="{FF2B5EF4-FFF2-40B4-BE49-F238E27FC236}">
                <a16:creationId xmlns:a16="http://schemas.microsoft.com/office/drawing/2014/main" id="{4948FBCE-BD8D-F383-64E0-05E2075820B1}"/>
              </a:ext>
            </a:extLst>
          </p:cNvPr>
          <p:cNvPicPr>
            <a:picLocks noChangeAspect="1"/>
          </p:cNvPicPr>
          <p:nvPr/>
        </p:nvPicPr>
        <p:blipFill>
          <a:blip r:embed="rId4"/>
          <a:stretch>
            <a:fillRect/>
          </a:stretch>
        </p:blipFill>
        <p:spPr>
          <a:xfrm>
            <a:off x="-1" y="1242203"/>
            <a:ext cx="2784303" cy="5615797"/>
          </a:xfrm>
          <a:prstGeom prst="rect">
            <a:avLst/>
          </a:prstGeom>
        </p:spPr>
      </p:pic>
      <p:sp>
        <p:nvSpPr>
          <p:cNvPr id="5" name="TextBox 4">
            <a:extLst>
              <a:ext uri="{FF2B5EF4-FFF2-40B4-BE49-F238E27FC236}">
                <a16:creationId xmlns:a16="http://schemas.microsoft.com/office/drawing/2014/main" id="{EF3CA2B8-7577-98EE-F3FD-1CCA3868AED3}"/>
              </a:ext>
            </a:extLst>
          </p:cNvPr>
          <p:cNvSpPr txBox="1"/>
          <p:nvPr/>
        </p:nvSpPr>
        <p:spPr>
          <a:xfrm>
            <a:off x="838201" y="334788"/>
            <a:ext cx="4941498" cy="692497"/>
          </a:xfrm>
          <a:prstGeom prst="rect">
            <a:avLst/>
          </a:prstGeom>
          <a:solidFill>
            <a:schemeClr val="accent6">
              <a:lumMod val="40000"/>
              <a:lumOff val="60000"/>
            </a:schemeClr>
          </a:solidFill>
          <a:ln>
            <a:solidFill>
              <a:schemeClr val="tx1"/>
            </a:solidFill>
          </a:ln>
        </p:spPr>
        <p:txBody>
          <a:bodyPr wrap="square">
            <a:spAutoFit/>
          </a:bodyPr>
          <a:lstStyle/>
          <a:p>
            <a:r>
              <a:rPr lang="en-GB" sz="2800" dirty="0">
                <a:latin typeface="Times New Roman" panose="02020603050405020304" pitchFamily="18" charset="0"/>
                <a:cs typeface="Times New Roman" panose="02020603050405020304" pitchFamily="18" charset="0"/>
              </a:rPr>
              <a:t>Exploring </a:t>
            </a:r>
            <a:r>
              <a:rPr lang="en-GB" sz="2800" dirty="0" err="1">
                <a:latin typeface="Times New Roman" panose="02020603050405020304" pitchFamily="18" charset="0"/>
                <a:cs typeface="Times New Roman" panose="02020603050405020304" pitchFamily="18" charset="0"/>
              </a:rPr>
              <a:t>OrthoFinder’s</a:t>
            </a:r>
            <a:r>
              <a:rPr lang="en-GB" sz="2800" dirty="0">
                <a:latin typeface="Times New Roman" panose="02020603050405020304" pitchFamily="18" charset="0"/>
                <a:cs typeface="Times New Roman" panose="02020603050405020304" pitchFamily="18" charset="0"/>
              </a:rPr>
              <a:t> results</a:t>
            </a:r>
            <a:endParaRPr lang="en-GB" sz="2800" b="0" i="0" dirty="0">
              <a:solidFill>
                <a:srgbClr val="010409"/>
              </a:solidFill>
              <a:effectLst/>
              <a:latin typeface="Times New Roman" panose="02020603050405020304" pitchFamily="18" charset="0"/>
              <a:cs typeface="Times New Roman" panose="02020603050405020304" pitchFamily="18" charset="0"/>
            </a:endParaRPr>
          </a:p>
          <a:p>
            <a:pPr marL="0" indent="0">
              <a:buNone/>
            </a:pPr>
            <a:endParaRPr lang="en-GB" sz="1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7203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0337A91-E645-702D-D6A6-2102543324E3}"/>
              </a:ext>
            </a:extLst>
          </p:cNvPr>
          <p:cNvSpPr txBox="1"/>
          <p:nvPr/>
        </p:nvSpPr>
        <p:spPr>
          <a:xfrm>
            <a:off x="2083146" y="2813177"/>
            <a:ext cx="838691" cy="369332"/>
          </a:xfrm>
          <a:prstGeom prst="rect">
            <a:avLst/>
          </a:prstGeom>
        </p:spPr>
        <p:style>
          <a:lnRef idx="2">
            <a:schemeClr val="accent4"/>
          </a:lnRef>
          <a:fillRef idx="1">
            <a:schemeClr val="lt1"/>
          </a:fillRef>
          <a:effectRef idx="0">
            <a:schemeClr val="accent4"/>
          </a:effectRef>
          <a:fontRef idx="minor">
            <a:schemeClr val="dk1"/>
          </a:fontRef>
        </p:style>
        <p:txBody>
          <a:bodyPr wrap="none" rtlCol="0">
            <a:spAutoFit/>
          </a:bodyPr>
          <a:lstStyle/>
          <a:p>
            <a:pPr algn="ctr"/>
            <a:r>
              <a:rPr lang="en-GB" b="1" dirty="0">
                <a:solidFill>
                  <a:schemeClr val="accent4">
                    <a:lumMod val="75000"/>
                  </a:schemeClr>
                </a:solidFill>
                <a:latin typeface="Times New Roman" panose="02020603050405020304" pitchFamily="18" charset="0"/>
                <a:cs typeface="Times New Roman" panose="02020603050405020304" pitchFamily="18" charset="0"/>
              </a:rPr>
              <a:t>MAGs</a:t>
            </a:r>
          </a:p>
        </p:txBody>
      </p:sp>
      <p:cxnSp>
        <p:nvCxnSpPr>
          <p:cNvPr id="5" name="Straight Arrow Connector 4">
            <a:extLst>
              <a:ext uri="{FF2B5EF4-FFF2-40B4-BE49-F238E27FC236}">
                <a16:creationId xmlns:a16="http://schemas.microsoft.com/office/drawing/2014/main" id="{2D5E8EBE-5BCA-D80B-1743-C67C1E1317D1}"/>
              </a:ext>
            </a:extLst>
          </p:cNvPr>
          <p:cNvCxnSpPr>
            <a:cxnSpLocks/>
            <a:stCxn id="4" idx="3"/>
            <a:endCxn id="7" idx="1"/>
          </p:cNvCxnSpPr>
          <p:nvPr/>
        </p:nvCxnSpPr>
        <p:spPr>
          <a:xfrm>
            <a:off x="2921837" y="2997843"/>
            <a:ext cx="2012475" cy="35249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B86CE564-D875-CD1F-4CCB-4A9286808C6D}"/>
              </a:ext>
            </a:extLst>
          </p:cNvPr>
          <p:cNvSpPr txBox="1"/>
          <p:nvPr/>
        </p:nvSpPr>
        <p:spPr>
          <a:xfrm>
            <a:off x="4934312" y="3027170"/>
            <a:ext cx="1313180" cy="646331"/>
          </a:xfrm>
          <a:prstGeom prst="rect">
            <a:avLst/>
          </a:prstGeom>
          <a:solidFill>
            <a:srgbClr val="E7EBDF"/>
          </a:solidFill>
          <a:ln>
            <a:solidFill>
              <a:schemeClr val="tx1"/>
            </a:solidFill>
          </a:ln>
        </p:spPr>
        <p:style>
          <a:lnRef idx="2">
            <a:schemeClr val="accent4"/>
          </a:lnRef>
          <a:fillRef idx="1">
            <a:schemeClr val="lt1"/>
          </a:fillRef>
          <a:effectRef idx="0">
            <a:schemeClr val="accent4"/>
          </a:effectRef>
          <a:fontRef idx="minor">
            <a:schemeClr val="dk1"/>
          </a:fontRef>
        </p:style>
        <p:txBody>
          <a:bodyPr wrap="none" rtlCol="0">
            <a:spAutoFit/>
          </a:bodyPr>
          <a:lstStyle/>
          <a:p>
            <a:pPr algn="ctr"/>
            <a:r>
              <a:rPr lang="en-GB" dirty="0">
                <a:latin typeface="Times New Roman" panose="02020603050405020304" pitchFamily="18" charset="0"/>
                <a:cs typeface="Times New Roman" panose="02020603050405020304" pitchFamily="18" charset="0"/>
              </a:rPr>
              <a:t>Annotations</a:t>
            </a:r>
          </a:p>
          <a:p>
            <a:pPr algn="ctr"/>
            <a:r>
              <a:rPr lang="en-GB" i="1" dirty="0" err="1">
                <a:latin typeface="Times New Roman" panose="02020603050405020304" pitchFamily="18" charset="0"/>
                <a:cs typeface="Times New Roman" panose="02020603050405020304" pitchFamily="18" charset="0"/>
              </a:rPr>
              <a:t>prokka</a:t>
            </a:r>
            <a:endParaRPr lang="en-GB" i="1"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EC138416-5432-0692-F4F3-06137F34C3E0}"/>
              </a:ext>
            </a:extLst>
          </p:cNvPr>
          <p:cNvSpPr txBox="1"/>
          <p:nvPr/>
        </p:nvSpPr>
        <p:spPr>
          <a:xfrm>
            <a:off x="1631103" y="3396502"/>
            <a:ext cx="1742786" cy="369332"/>
          </a:xfrm>
          <a:prstGeom prst="rect">
            <a:avLst/>
          </a:prstGeom>
        </p:spPr>
        <p:style>
          <a:lnRef idx="2">
            <a:schemeClr val="accent4"/>
          </a:lnRef>
          <a:fillRef idx="1">
            <a:schemeClr val="lt1"/>
          </a:fillRef>
          <a:effectRef idx="0">
            <a:schemeClr val="accent4"/>
          </a:effectRef>
          <a:fontRef idx="minor">
            <a:schemeClr val="dk1"/>
          </a:fontRef>
        </p:style>
        <p:txBody>
          <a:bodyPr wrap="none" rtlCol="0">
            <a:spAutoFit/>
          </a:bodyPr>
          <a:lstStyle/>
          <a:p>
            <a:pPr algn="ctr"/>
            <a:r>
              <a:rPr lang="en-GB" b="1" dirty="0">
                <a:solidFill>
                  <a:schemeClr val="accent4">
                    <a:lumMod val="75000"/>
                  </a:schemeClr>
                </a:solidFill>
                <a:latin typeface="Times New Roman" panose="02020603050405020304" pitchFamily="18" charset="0"/>
                <a:cs typeface="Times New Roman" panose="02020603050405020304" pitchFamily="18" charset="0"/>
              </a:rPr>
              <a:t>Isolate genomes</a:t>
            </a:r>
          </a:p>
        </p:txBody>
      </p:sp>
      <p:cxnSp>
        <p:nvCxnSpPr>
          <p:cNvPr id="13" name="Straight Arrow Connector 12">
            <a:extLst>
              <a:ext uri="{FF2B5EF4-FFF2-40B4-BE49-F238E27FC236}">
                <a16:creationId xmlns:a16="http://schemas.microsoft.com/office/drawing/2014/main" id="{11CC2117-183D-1F77-91A5-354CCB244C73}"/>
              </a:ext>
            </a:extLst>
          </p:cNvPr>
          <p:cNvCxnSpPr>
            <a:cxnSpLocks/>
            <a:stCxn id="9" idx="3"/>
            <a:endCxn id="7" idx="1"/>
          </p:cNvCxnSpPr>
          <p:nvPr/>
        </p:nvCxnSpPr>
        <p:spPr>
          <a:xfrm flipV="1">
            <a:off x="3373889" y="3350336"/>
            <a:ext cx="1560423" cy="2308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43A4F5EE-9D31-EC02-60F4-9788B238EAE0}"/>
              </a:ext>
            </a:extLst>
          </p:cNvPr>
          <p:cNvSpPr txBox="1"/>
          <p:nvPr/>
        </p:nvSpPr>
        <p:spPr>
          <a:xfrm>
            <a:off x="6933963" y="3161454"/>
            <a:ext cx="1326004" cy="369332"/>
          </a:xfrm>
          <a:prstGeom prst="rect">
            <a:avLst/>
          </a:prstGeom>
          <a:solidFill>
            <a:srgbClr val="E7EBDF"/>
          </a:solidFill>
          <a:ln>
            <a:solidFill>
              <a:schemeClr val="tx1"/>
            </a:solidFill>
          </a:ln>
        </p:spPr>
        <p:style>
          <a:lnRef idx="2">
            <a:schemeClr val="accent4"/>
          </a:lnRef>
          <a:fillRef idx="1">
            <a:schemeClr val="lt1"/>
          </a:fillRef>
          <a:effectRef idx="0">
            <a:schemeClr val="accent4"/>
          </a:effectRef>
          <a:fontRef idx="minor">
            <a:schemeClr val="dk1"/>
          </a:fontRef>
        </p:style>
        <p:txBody>
          <a:bodyPr wrap="none" rtlCol="0">
            <a:spAutoFit/>
          </a:bodyPr>
          <a:lstStyle/>
          <a:p>
            <a:pPr algn="ctr"/>
            <a:r>
              <a:rPr lang="en-GB" dirty="0">
                <a:latin typeface="Times New Roman" panose="02020603050405020304" pitchFamily="18" charset="0"/>
                <a:cs typeface="Times New Roman" panose="02020603050405020304" pitchFamily="18" charset="0"/>
              </a:rPr>
              <a:t>OrthoFinder</a:t>
            </a:r>
          </a:p>
        </p:txBody>
      </p:sp>
      <p:cxnSp>
        <p:nvCxnSpPr>
          <p:cNvPr id="18" name="Straight Arrow Connector 17">
            <a:extLst>
              <a:ext uri="{FF2B5EF4-FFF2-40B4-BE49-F238E27FC236}">
                <a16:creationId xmlns:a16="http://schemas.microsoft.com/office/drawing/2014/main" id="{1B0949FA-1C71-7656-D925-2F28CB3963BD}"/>
              </a:ext>
            </a:extLst>
          </p:cNvPr>
          <p:cNvCxnSpPr>
            <a:cxnSpLocks/>
            <a:stCxn id="7" idx="3"/>
            <a:endCxn id="16" idx="1"/>
          </p:cNvCxnSpPr>
          <p:nvPr/>
        </p:nvCxnSpPr>
        <p:spPr>
          <a:xfrm flipV="1">
            <a:off x="6247492" y="3346120"/>
            <a:ext cx="686471" cy="42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Rectangle 25">
            <a:extLst>
              <a:ext uri="{FF2B5EF4-FFF2-40B4-BE49-F238E27FC236}">
                <a16:creationId xmlns:a16="http://schemas.microsoft.com/office/drawing/2014/main" id="{5E64A68E-E6EE-B892-39E0-DE841D1F8D20}"/>
              </a:ext>
            </a:extLst>
          </p:cNvPr>
          <p:cNvSpPr/>
          <p:nvPr/>
        </p:nvSpPr>
        <p:spPr>
          <a:xfrm>
            <a:off x="809351" y="2680136"/>
            <a:ext cx="3386279" cy="1308697"/>
          </a:xfrm>
          <a:prstGeom prst="rect">
            <a:avLst/>
          </a:prstGeom>
          <a:noFill/>
          <a:ln w="28575">
            <a:solidFill>
              <a:srgbClr val="95989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TextBox 26">
            <a:extLst>
              <a:ext uri="{FF2B5EF4-FFF2-40B4-BE49-F238E27FC236}">
                <a16:creationId xmlns:a16="http://schemas.microsoft.com/office/drawing/2014/main" id="{C9C96579-2ED7-6D67-1519-9CB2C02ED7F8}"/>
              </a:ext>
            </a:extLst>
          </p:cNvPr>
          <p:cNvSpPr txBox="1"/>
          <p:nvPr/>
        </p:nvSpPr>
        <p:spPr>
          <a:xfrm>
            <a:off x="1102488" y="2022657"/>
            <a:ext cx="2819628" cy="646331"/>
          </a:xfrm>
          <a:prstGeom prst="rect">
            <a:avLst/>
          </a:prstGeom>
          <a:noFill/>
          <a:ln>
            <a:solidFill>
              <a:srgbClr val="959893"/>
            </a:solidFill>
          </a:ln>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GB" dirty="0">
                <a:latin typeface="Times New Roman" panose="02020603050405020304" pitchFamily="18" charset="0"/>
                <a:cs typeface="Times New Roman" panose="02020603050405020304" pitchFamily="18" charset="0"/>
              </a:rPr>
              <a:t>Bacterial genomes of interest</a:t>
            </a:r>
          </a:p>
        </p:txBody>
      </p:sp>
      <p:sp>
        <p:nvSpPr>
          <p:cNvPr id="2" name="TextBox 1">
            <a:extLst>
              <a:ext uri="{FF2B5EF4-FFF2-40B4-BE49-F238E27FC236}">
                <a16:creationId xmlns:a16="http://schemas.microsoft.com/office/drawing/2014/main" id="{0B827360-0AB4-5BAD-37FE-622D1616D239}"/>
              </a:ext>
            </a:extLst>
          </p:cNvPr>
          <p:cNvSpPr txBox="1"/>
          <p:nvPr/>
        </p:nvSpPr>
        <p:spPr>
          <a:xfrm>
            <a:off x="8911172" y="3161454"/>
            <a:ext cx="832279" cy="369332"/>
          </a:xfrm>
          <a:prstGeom prst="rect">
            <a:avLst/>
          </a:prstGeom>
          <a:solidFill>
            <a:srgbClr val="E7EBDF"/>
          </a:solidFill>
          <a:ln>
            <a:solidFill>
              <a:schemeClr val="tx1"/>
            </a:solidFill>
          </a:ln>
        </p:spPr>
        <p:style>
          <a:lnRef idx="2">
            <a:schemeClr val="accent4"/>
          </a:lnRef>
          <a:fillRef idx="1">
            <a:schemeClr val="lt1"/>
          </a:fillRef>
          <a:effectRef idx="0">
            <a:schemeClr val="accent4"/>
          </a:effectRef>
          <a:fontRef idx="minor">
            <a:schemeClr val="dk1"/>
          </a:fontRef>
        </p:style>
        <p:txBody>
          <a:bodyPr wrap="none" rtlCol="0">
            <a:spAutoFit/>
          </a:bodyPr>
          <a:lstStyle/>
          <a:p>
            <a:pPr algn="ctr"/>
            <a:r>
              <a:rPr lang="en-GB" dirty="0">
                <a:latin typeface="Times New Roman" panose="02020603050405020304" pitchFamily="18" charset="0"/>
                <a:cs typeface="Times New Roman" panose="02020603050405020304" pitchFamily="18" charset="0"/>
              </a:rPr>
              <a:t>IQ tree</a:t>
            </a:r>
          </a:p>
        </p:txBody>
      </p:sp>
      <p:cxnSp>
        <p:nvCxnSpPr>
          <p:cNvPr id="3" name="Straight Arrow Connector 2">
            <a:extLst>
              <a:ext uri="{FF2B5EF4-FFF2-40B4-BE49-F238E27FC236}">
                <a16:creationId xmlns:a16="http://schemas.microsoft.com/office/drawing/2014/main" id="{A7B9A58C-F9A3-4DA4-2A89-3DC5E49AB839}"/>
              </a:ext>
            </a:extLst>
          </p:cNvPr>
          <p:cNvCxnSpPr>
            <a:cxnSpLocks/>
          </p:cNvCxnSpPr>
          <p:nvPr/>
        </p:nvCxnSpPr>
        <p:spPr>
          <a:xfrm flipV="1">
            <a:off x="8259967" y="3334484"/>
            <a:ext cx="651205" cy="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38803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99FC06F-A352-1B93-188A-F452EC411EB6}"/>
              </a:ext>
            </a:extLst>
          </p:cNvPr>
          <p:cNvSpPr txBox="1"/>
          <p:nvPr/>
        </p:nvSpPr>
        <p:spPr>
          <a:xfrm>
            <a:off x="3046563" y="681037"/>
            <a:ext cx="6098874" cy="523220"/>
          </a:xfrm>
          <a:prstGeom prst="rect">
            <a:avLst/>
          </a:prstGeom>
          <a:solidFill>
            <a:srgbClr val="E7EBDF"/>
          </a:solidFill>
          <a:ln>
            <a:solidFill>
              <a:schemeClr val="tx1"/>
            </a:solidFill>
          </a:ln>
        </p:spPr>
        <p:txBody>
          <a:bodyPr wrap="square">
            <a:spAutoFit/>
          </a:bodyPr>
          <a:lstStyle/>
          <a:p>
            <a:pPr marL="0" indent="0" algn="ctr">
              <a:buNone/>
            </a:pPr>
            <a:r>
              <a:rPr lang="en-GB" sz="2800" dirty="0">
                <a:latin typeface="Times New Roman" panose="02020603050405020304" pitchFamily="18" charset="0"/>
                <a:cs typeface="Times New Roman" panose="02020603050405020304" pitchFamily="18" charset="0"/>
              </a:rPr>
              <a:t>01: Gene annotations with </a:t>
            </a:r>
            <a:r>
              <a:rPr lang="en-GB" sz="2800" dirty="0" err="1">
                <a:latin typeface="Times New Roman" panose="02020603050405020304" pitchFamily="18" charset="0"/>
                <a:cs typeface="Times New Roman" panose="02020603050405020304" pitchFamily="18" charset="0"/>
              </a:rPr>
              <a:t>Prokka</a:t>
            </a:r>
            <a:endParaRPr lang="en-GB" sz="2800" dirty="0">
              <a:latin typeface="Times New Roman" panose="02020603050405020304" pitchFamily="18" charset="0"/>
              <a:cs typeface="Times New Roman" panose="02020603050405020304" pitchFamily="18" charset="0"/>
            </a:endParaRPr>
          </a:p>
        </p:txBody>
      </p:sp>
      <p:sp>
        <p:nvSpPr>
          <p:cNvPr id="2" name="Content Placeholder 2">
            <a:extLst>
              <a:ext uri="{FF2B5EF4-FFF2-40B4-BE49-F238E27FC236}">
                <a16:creationId xmlns:a16="http://schemas.microsoft.com/office/drawing/2014/main" id="{23598418-91DD-487E-98AC-4C14C08EF1BD}"/>
              </a:ext>
            </a:extLst>
          </p:cNvPr>
          <p:cNvSpPr>
            <a:spLocks noGrp="1"/>
          </p:cNvSpPr>
          <p:nvPr>
            <p:ph idx="1"/>
          </p:nvPr>
        </p:nvSpPr>
        <p:spPr>
          <a:xfrm>
            <a:off x="838200" y="1406106"/>
            <a:ext cx="10515600" cy="5141343"/>
          </a:xfrm>
        </p:spPr>
        <p:txBody>
          <a:bodyPr>
            <a:normAutofit/>
          </a:bodyPr>
          <a:lstStyle/>
          <a:p>
            <a:pPr marL="0" indent="0">
              <a:buNone/>
            </a:pPr>
            <a:r>
              <a:rPr lang="en-GB" i="1" dirty="0" err="1">
                <a:latin typeface="Times New Roman" panose="02020603050405020304" pitchFamily="18" charset="0"/>
                <a:cs typeface="Times New Roman" panose="02020603050405020304" pitchFamily="18" charset="0"/>
              </a:rPr>
              <a:t>Prokka</a:t>
            </a:r>
            <a:r>
              <a:rPr lang="en-GB" dirty="0">
                <a:latin typeface="Times New Roman" panose="02020603050405020304" pitchFamily="18" charset="0"/>
                <a:cs typeface="Times New Roman" panose="02020603050405020304" pitchFamily="18" charset="0"/>
              </a:rPr>
              <a:t> is a software tool to annotate bacterial, archaeal and viral genomes genomes quickly and produce standards-compliant output files.</a:t>
            </a:r>
          </a:p>
          <a:p>
            <a:pPr>
              <a:buFont typeface="Wingdings" pitchFamily="2" charset="2"/>
              <a:buChar char="Ø"/>
            </a:pPr>
            <a:r>
              <a:rPr lang="en-GB" dirty="0">
                <a:latin typeface="Times New Roman" panose="02020603050405020304" pitchFamily="18" charset="0"/>
                <a:cs typeface="Times New Roman" panose="02020603050405020304" pitchFamily="18" charset="0"/>
              </a:rPr>
              <a:t> To load </a:t>
            </a:r>
            <a:r>
              <a:rPr lang="en-GB" dirty="0" err="1">
                <a:latin typeface="Times New Roman" panose="02020603050405020304" pitchFamily="18" charset="0"/>
                <a:cs typeface="Times New Roman" panose="02020603050405020304" pitchFamily="18" charset="0"/>
              </a:rPr>
              <a:t>Prokka</a:t>
            </a:r>
            <a:r>
              <a:rPr lang="en-GB" dirty="0">
                <a:latin typeface="Times New Roman" panose="02020603050405020304" pitchFamily="18" charset="0"/>
                <a:cs typeface="Times New Roman" panose="02020603050405020304" pitchFamily="18" charset="0"/>
              </a:rPr>
              <a:t> correctly, we need to set up the databases, if necessary, follow the instruction on:</a:t>
            </a:r>
          </a:p>
          <a:p>
            <a:pPr marL="457200" lvl="1" indent="0">
              <a:buNone/>
            </a:pP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install_prokka.sh</a:t>
            </a:r>
            <a:endParaRPr lang="en-GB" dirty="0">
              <a:latin typeface="Times New Roman" panose="02020603050405020304" pitchFamily="18" charset="0"/>
              <a:cs typeface="Times New Roman" panose="02020603050405020304" pitchFamily="18" charset="0"/>
            </a:endParaRPr>
          </a:p>
          <a:p>
            <a:pPr>
              <a:buFont typeface="Wingdings" pitchFamily="2" charset="2"/>
              <a:buChar char="Ø"/>
            </a:pPr>
            <a:r>
              <a:rPr lang="en-GB" dirty="0">
                <a:latin typeface="Times New Roman" panose="02020603050405020304" pitchFamily="18" charset="0"/>
                <a:cs typeface="Times New Roman" panose="02020603050405020304" pitchFamily="18" charset="0"/>
              </a:rPr>
              <a:t> Annotate your genome using </a:t>
            </a:r>
            <a:r>
              <a:rPr lang="en-GB" i="1" dirty="0" err="1">
                <a:solidFill>
                  <a:schemeClr val="accent2"/>
                </a:solidFill>
                <a:latin typeface="Times New Roman" panose="02020603050405020304" pitchFamily="18" charset="0"/>
                <a:cs typeface="Times New Roman" panose="02020603050405020304" pitchFamily="18" charset="0"/>
              </a:rPr>
              <a:t>Prokka</a:t>
            </a:r>
            <a:r>
              <a:rPr lang="en-GB" dirty="0">
                <a:latin typeface="Times New Roman" panose="02020603050405020304" pitchFamily="18" charset="0"/>
                <a:cs typeface="Times New Roman" panose="02020603050405020304" pitchFamily="18" charset="0"/>
              </a:rPr>
              <a:t>:</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GB" sz="2400" b="0" i="0" u="none"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rPr>
              <a:t>	</a:t>
            </a:r>
            <a:r>
              <a:rPr kumimoji="0" lang="en-GB" sz="2400" b="0" i="0" u="none" strike="noStrike" kern="1200" cap="none" spc="0" normalizeH="0" baseline="0" noProof="0" dirty="0">
                <a:ln>
                  <a:noFill/>
                </a:ln>
                <a:solidFill>
                  <a:srgbClr val="0F9ED5">
                    <a:lumMod val="75000"/>
                  </a:srgbClr>
                </a:solidFill>
                <a:effectLst/>
                <a:uLnTx/>
                <a:uFillTx/>
                <a:latin typeface="Times New Roman" panose="02020603050405020304" pitchFamily="18" charset="0"/>
                <a:cs typeface="Times New Roman" panose="02020603050405020304" pitchFamily="18" charset="0"/>
              </a:rPr>
              <a:t>01_prokka.sh</a:t>
            </a:r>
            <a:endParaRPr lang="en-GB" dirty="0">
              <a:latin typeface="Times New Roman" panose="02020603050405020304" pitchFamily="18" charset="0"/>
              <a:cs typeface="Times New Roman" panose="02020603050405020304" pitchFamily="18" charset="0"/>
            </a:endParaRPr>
          </a:p>
          <a:p>
            <a:pPr lvl="1">
              <a:buFont typeface="Wingdings" pitchFamily="2" charset="2"/>
              <a:buChar char="Ø"/>
            </a:pP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Prokka</a:t>
            </a:r>
            <a:r>
              <a:rPr lang="en-GB" dirty="0">
                <a:latin typeface="Times New Roman" panose="02020603050405020304" pitchFamily="18" charset="0"/>
                <a:cs typeface="Times New Roman" panose="02020603050405020304" pitchFamily="18" charset="0"/>
              </a:rPr>
              <a:t> produce a set of files per MAGs:</a:t>
            </a:r>
          </a:p>
          <a:p>
            <a:pPr lvl="2">
              <a:buFont typeface="Wingdings" pitchFamily="2" charset="2"/>
              <a:buChar char="Ø"/>
            </a:pPr>
            <a:endParaRPr lang="en-GB" dirty="0">
              <a:latin typeface="Times New Roman" panose="02020603050405020304" pitchFamily="18" charset="0"/>
              <a:cs typeface="Times New Roman" panose="02020603050405020304" pitchFamily="18" charset="0"/>
            </a:endParaRPr>
          </a:p>
        </p:txBody>
      </p:sp>
      <p:pic>
        <p:nvPicPr>
          <p:cNvPr id="5" name="Graphic 4" descr="Scroll with solid fill">
            <a:extLst>
              <a:ext uri="{FF2B5EF4-FFF2-40B4-BE49-F238E27FC236}">
                <a16:creationId xmlns:a16="http://schemas.microsoft.com/office/drawing/2014/main" id="{CBB6D695-B091-7CA9-D4BD-17A0F52F9D2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400529" y="4421101"/>
            <a:ext cx="411480" cy="411480"/>
          </a:xfrm>
          <a:prstGeom prst="rect">
            <a:avLst/>
          </a:prstGeom>
        </p:spPr>
      </p:pic>
      <p:pic>
        <p:nvPicPr>
          <p:cNvPr id="6" name="Picture 5" descr="A screenshot of a document&#10;&#10;Description automatically generated">
            <a:extLst>
              <a:ext uri="{FF2B5EF4-FFF2-40B4-BE49-F238E27FC236}">
                <a16:creationId xmlns:a16="http://schemas.microsoft.com/office/drawing/2014/main" id="{32ADBEFB-2122-D830-5F43-0BDF6938628F}"/>
              </a:ext>
            </a:extLst>
          </p:cNvPr>
          <p:cNvPicPr>
            <a:picLocks noChangeAspect="1"/>
          </p:cNvPicPr>
          <p:nvPr/>
        </p:nvPicPr>
        <p:blipFill>
          <a:blip r:embed="rId4"/>
          <a:stretch>
            <a:fillRect/>
          </a:stretch>
        </p:blipFill>
        <p:spPr>
          <a:xfrm>
            <a:off x="7289321" y="3244623"/>
            <a:ext cx="4770408" cy="3504675"/>
          </a:xfrm>
          <a:prstGeom prst="rect">
            <a:avLst/>
          </a:prstGeom>
        </p:spPr>
      </p:pic>
    </p:spTree>
    <p:extLst>
      <p:ext uri="{BB962C8B-B14F-4D97-AF65-F5344CB8AC3E}">
        <p14:creationId xmlns:p14="http://schemas.microsoft.com/office/powerpoint/2010/main" val="398594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99794-D644-5743-303D-366EFA4E105E}"/>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OrthoFinder: phylogenetic orthology inference for comparative genomics</a:t>
            </a:r>
          </a:p>
        </p:txBody>
      </p:sp>
      <p:sp>
        <p:nvSpPr>
          <p:cNvPr id="3" name="Content Placeholder 2">
            <a:extLst>
              <a:ext uri="{FF2B5EF4-FFF2-40B4-BE49-F238E27FC236}">
                <a16:creationId xmlns:a16="http://schemas.microsoft.com/office/drawing/2014/main" id="{5036DB03-9A52-CAAA-813E-A9D768CC8472}"/>
              </a:ext>
            </a:extLst>
          </p:cNvPr>
          <p:cNvSpPr>
            <a:spLocks noGrp="1"/>
          </p:cNvSpPr>
          <p:nvPr>
            <p:ph idx="1"/>
          </p:nvPr>
        </p:nvSpPr>
        <p:spPr/>
        <p:txBody>
          <a:bodyPr/>
          <a:lstStyle/>
          <a:p>
            <a:pPr>
              <a:buFont typeface="Wingdings" pitchFamily="2" charset="2"/>
              <a:buChar char="Ø"/>
            </a:pPr>
            <a:r>
              <a:rPr lang="en-GB" dirty="0">
                <a:latin typeface="Times New Roman" panose="02020603050405020304" pitchFamily="18" charset="0"/>
                <a:cs typeface="Times New Roman" panose="02020603050405020304" pitchFamily="18" charset="0"/>
              </a:rPr>
              <a:t> </a:t>
            </a:r>
            <a:r>
              <a:rPr lang="en-GB" b="1" dirty="0">
                <a:latin typeface="Times New Roman" panose="02020603050405020304" pitchFamily="18" charset="0"/>
                <a:cs typeface="Times New Roman" panose="02020603050405020304" pitchFamily="18" charset="0"/>
              </a:rPr>
              <a:t>OrthoFinder</a:t>
            </a:r>
            <a:r>
              <a:rPr lang="en-GB" dirty="0">
                <a:latin typeface="Times New Roman" panose="02020603050405020304" pitchFamily="18" charset="0"/>
                <a:cs typeface="Times New Roman" panose="02020603050405020304" pitchFamily="18" charset="0"/>
              </a:rPr>
              <a:t> is a fast, accurate and comprehensive platform for </a:t>
            </a:r>
            <a:r>
              <a:rPr lang="en-GB" dirty="0">
                <a:solidFill>
                  <a:schemeClr val="accent6">
                    <a:lumMod val="75000"/>
                  </a:schemeClr>
                </a:solidFill>
                <a:latin typeface="Times New Roman" panose="02020603050405020304" pitchFamily="18" charset="0"/>
                <a:cs typeface="Times New Roman" panose="02020603050405020304" pitchFamily="18" charset="0"/>
              </a:rPr>
              <a:t>comparative genomics</a:t>
            </a:r>
            <a:r>
              <a:rPr lang="en-GB" dirty="0">
                <a:latin typeface="Times New Roman" panose="02020603050405020304" pitchFamily="18" charset="0"/>
                <a:cs typeface="Times New Roman" panose="02020603050405020304" pitchFamily="18" charset="0"/>
              </a:rPr>
              <a:t>. It finds orthogroups and orthologs, infers rooted gene tress for all orthogroups and identifies all of the gene duplication events in those gene trees. It also infers rooted species tree for the species being analysed and maps the gene duplication events from the gene trees to branches in the species tree. OrthoFinder also provides comprehensive statistics for comparative genomic analyses.</a:t>
            </a:r>
          </a:p>
        </p:txBody>
      </p:sp>
    </p:spTree>
    <p:extLst>
      <p:ext uri="{BB962C8B-B14F-4D97-AF65-F5344CB8AC3E}">
        <p14:creationId xmlns:p14="http://schemas.microsoft.com/office/powerpoint/2010/main" val="22713771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86F6E1-A9A7-1514-9249-370656116EDF}"/>
              </a:ext>
            </a:extLst>
          </p:cNvPr>
          <p:cNvSpPr>
            <a:spLocks noGrp="1"/>
          </p:cNvSpPr>
          <p:nvPr>
            <p:ph idx="1"/>
          </p:nvPr>
        </p:nvSpPr>
        <p:spPr>
          <a:xfrm>
            <a:off x="838200" y="1458686"/>
            <a:ext cx="10515600" cy="5148943"/>
          </a:xfrm>
        </p:spPr>
        <p:txBody>
          <a:bodyPr>
            <a:normAutofit fontScale="92500" lnSpcReduction="10000"/>
          </a:bodyPr>
          <a:lstStyle/>
          <a:p>
            <a:pPr>
              <a:buFont typeface="Wingdings" pitchFamily="2" charset="2"/>
              <a:buChar char="Ø"/>
            </a:pPr>
            <a:r>
              <a:rPr lang="en-GB" dirty="0"/>
              <a:t> Move the .</a:t>
            </a:r>
            <a:r>
              <a:rPr lang="en-GB" dirty="0" err="1"/>
              <a:t>faa</a:t>
            </a:r>
            <a:r>
              <a:rPr lang="en-GB" dirty="0"/>
              <a:t> files produced by </a:t>
            </a:r>
            <a:r>
              <a:rPr lang="en-GB" dirty="0" err="1"/>
              <a:t>prokka</a:t>
            </a:r>
            <a:r>
              <a:rPr lang="en-GB" dirty="0"/>
              <a:t> in a dedicated directory </a:t>
            </a:r>
            <a:r>
              <a:rPr lang="en-GB" dirty="0" err="1"/>
              <a:t>genomesFAA</a:t>
            </a:r>
            <a:r>
              <a:rPr lang="en-GB" dirty="0"/>
              <a:t> (input for </a:t>
            </a:r>
            <a:r>
              <a:rPr lang="en-GB" dirty="0" err="1"/>
              <a:t>orthofinder</a:t>
            </a:r>
            <a:r>
              <a:rPr lang="en-GB" dirty="0"/>
              <a:t>)</a:t>
            </a:r>
          </a:p>
          <a:p>
            <a:pPr>
              <a:buFont typeface="Wingdings" pitchFamily="2" charset="2"/>
              <a:buChar char="Ø"/>
            </a:pPr>
            <a:r>
              <a:rPr lang="en-GB" dirty="0"/>
              <a:t> </a:t>
            </a:r>
            <a:r>
              <a:rPr lang="en-GB" dirty="0">
                <a:latin typeface="Times New Roman" panose="02020603050405020304" pitchFamily="18" charset="0"/>
                <a:cs typeface="Times New Roman" panose="02020603050405020304" pitchFamily="18" charset="0"/>
              </a:rPr>
              <a:t>Run </a:t>
            </a:r>
            <a:r>
              <a:rPr lang="en-GB" i="1" dirty="0">
                <a:solidFill>
                  <a:schemeClr val="accent2"/>
                </a:solidFill>
                <a:latin typeface="Times New Roman" panose="02020603050405020304" pitchFamily="18" charset="0"/>
                <a:cs typeface="Times New Roman" panose="02020603050405020304" pitchFamily="18" charset="0"/>
              </a:rPr>
              <a:t>OrthoFinder</a:t>
            </a:r>
            <a:r>
              <a:rPr lang="en-GB" dirty="0">
                <a:latin typeface="Times New Roman" panose="02020603050405020304" pitchFamily="18" charset="0"/>
                <a:cs typeface="Times New Roman" panose="02020603050405020304" pitchFamily="18" charset="0"/>
              </a:rPr>
              <a:t> using: </a:t>
            </a:r>
          </a:p>
          <a:p>
            <a:pPr marL="457200" lvl="1" indent="0">
              <a:buNone/>
            </a:pPr>
            <a:r>
              <a:rPr lang="en-GB" dirty="0">
                <a:latin typeface="Times New Roman" panose="02020603050405020304" pitchFamily="18" charset="0"/>
                <a:cs typeface="Times New Roman" panose="02020603050405020304" pitchFamily="18" charset="0"/>
              </a:rPr>
              <a:t>	</a:t>
            </a:r>
            <a:r>
              <a:rPr lang="en-GB" dirty="0">
                <a:solidFill>
                  <a:schemeClr val="accent4"/>
                </a:solidFill>
              </a:rPr>
              <a:t>02_2</a:t>
            </a:r>
            <a:r>
              <a:rPr lang="en-GB" dirty="0">
                <a:solidFill>
                  <a:schemeClr val="accent4"/>
                </a:solidFill>
                <a:latin typeface="Times New Roman" panose="02020603050405020304" pitchFamily="18" charset="0"/>
                <a:cs typeface="Times New Roman" panose="02020603050405020304" pitchFamily="18" charset="0"/>
              </a:rPr>
              <a:t>_orthofinder.sh</a:t>
            </a:r>
          </a:p>
          <a:p>
            <a:pPr marL="457200" lvl="1" indent="0">
              <a:buNone/>
            </a:pPr>
            <a:r>
              <a:rPr lang="en-GB" dirty="0">
                <a:latin typeface="Times New Roman" panose="02020603050405020304" pitchFamily="18" charset="0"/>
                <a:cs typeface="Times New Roman" panose="02020603050405020304" pitchFamily="18" charset="0"/>
              </a:rPr>
              <a:t>OrthoFinder produce a lot of different folder, the one that interest us is </a:t>
            </a:r>
            <a:r>
              <a:rPr lang="en-GB" dirty="0" err="1">
                <a:latin typeface="Times New Roman" panose="02020603050405020304" pitchFamily="18" charset="0"/>
                <a:cs typeface="Times New Roman" panose="02020603050405020304" pitchFamily="18" charset="0"/>
              </a:rPr>
              <a:t>MulitpleSequenceAlignment</a:t>
            </a:r>
            <a:r>
              <a:rPr lang="en-GB" dirty="0">
                <a:latin typeface="Times New Roman" panose="02020603050405020304" pitchFamily="18" charset="0"/>
                <a:cs typeface="Times New Roman" panose="02020603050405020304" pitchFamily="18" charset="0"/>
              </a:rPr>
              <a:t> which include the </a:t>
            </a:r>
            <a:r>
              <a:rPr lang="en-GB" dirty="0" err="1">
                <a:latin typeface="Times New Roman" panose="02020603050405020304" pitchFamily="18" charset="0"/>
                <a:cs typeface="Times New Roman" panose="02020603050405020304" pitchFamily="18" charset="0"/>
              </a:rPr>
              <a:t>SpeciesTreeAlignment.fa</a:t>
            </a:r>
            <a:r>
              <a:rPr lang="en-GB" dirty="0">
                <a:latin typeface="Times New Roman" panose="02020603050405020304" pitchFamily="18" charset="0"/>
                <a:cs typeface="Times New Roman" panose="02020603050405020304" pitchFamily="18" charset="0"/>
              </a:rPr>
              <a:t> to produce a phylogenetic tree with IQ-Tree</a:t>
            </a:r>
          </a:p>
          <a:p>
            <a:pPr>
              <a:buFont typeface="Wingdings" pitchFamily="2" charset="2"/>
              <a:buChar char="Ø"/>
            </a:pPr>
            <a:r>
              <a:rPr lang="en-GB" dirty="0"/>
              <a:t> </a:t>
            </a:r>
            <a:r>
              <a:rPr lang="en-GB" dirty="0">
                <a:latin typeface="Times New Roman" panose="02020603050405020304" pitchFamily="18" charset="0"/>
                <a:cs typeface="Times New Roman" panose="02020603050405020304" pitchFamily="18" charset="0"/>
              </a:rPr>
              <a:t>Produce a phylogenetic tree using </a:t>
            </a:r>
            <a:r>
              <a:rPr lang="en-GB" i="1" dirty="0">
                <a:solidFill>
                  <a:schemeClr val="accent2"/>
                </a:solidFill>
                <a:latin typeface="Times New Roman" panose="02020603050405020304" pitchFamily="18" charset="0"/>
                <a:cs typeface="Times New Roman" panose="02020603050405020304" pitchFamily="18" charset="0"/>
              </a:rPr>
              <a:t>IQ-Tree</a:t>
            </a:r>
            <a:r>
              <a:rPr lang="en-GB" dirty="0">
                <a:latin typeface="Times New Roman" panose="02020603050405020304" pitchFamily="18" charset="0"/>
                <a:cs typeface="Times New Roman" panose="02020603050405020304" pitchFamily="18" charset="0"/>
              </a:rPr>
              <a:t>:</a:t>
            </a:r>
          </a:p>
          <a:p>
            <a:pPr marL="457200" lvl="1" indent="0">
              <a:buNone/>
            </a:pPr>
            <a:r>
              <a:rPr lang="en-GB" dirty="0">
                <a:solidFill>
                  <a:schemeClr val="accent4">
                    <a:lumMod val="75000"/>
                  </a:schemeClr>
                </a:solidFill>
                <a:latin typeface="Times New Roman" panose="02020603050405020304" pitchFamily="18" charset="0"/>
                <a:cs typeface="Times New Roman" panose="02020603050405020304" pitchFamily="18" charset="0"/>
              </a:rPr>
              <a:t>	02_3_iq_tree.sh </a:t>
            </a:r>
            <a:r>
              <a:rPr lang="en-GB" dirty="0">
                <a:latin typeface="Times New Roman" panose="02020603050405020304" pitchFamily="18" charset="0"/>
                <a:cs typeface="Times New Roman" panose="02020603050405020304" pitchFamily="18" charset="0"/>
              </a:rPr>
              <a:t>(change date within the script for the data variable) </a:t>
            </a:r>
          </a:p>
          <a:p>
            <a:pPr>
              <a:buFont typeface="Wingdings" pitchFamily="2" charset="2"/>
              <a:buChar char="Ø"/>
            </a:pPr>
            <a:r>
              <a:rPr lang="en-GB" dirty="0">
                <a:latin typeface="Times New Roman" panose="02020603050405020304" pitchFamily="18" charset="0"/>
                <a:cs typeface="Times New Roman" panose="02020603050405020304" pitchFamily="18" charset="0"/>
              </a:rPr>
              <a:t> Once </a:t>
            </a:r>
            <a:r>
              <a:rPr lang="en-GB" dirty="0">
                <a:solidFill>
                  <a:schemeClr val="accent2">
                    <a:lumMod val="75000"/>
                  </a:schemeClr>
                </a:solidFill>
                <a:latin typeface="Times New Roman" panose="02020603050405020304" pitchFamily="18" charset="0"/>
                <a:cs typeface="Times New Roman" panose="02020603050405020304" pitchFamily="18" charset="0"/>
              </a:rPr>
              <a:t>IQ-Tree</a:t>
            </a:r>
            <a:r>
              <a:rPr lang="en-GB" dirty="0">
                <a:latin typeface="Times New Roman" panose="02020603050405020304" pitchFamily="18" charset="0"/>
                <a:cs typeface="Times New Roman" panose="02020603050405020304" pitchFamily="18" charset="0"/>
              </a:rPr>
              <a:t> run is completed, download the files:</a:t>
            </a:r>
          </a:p>
          <a:p>
            <a:pPr marL="457200" lvl="1" indent="0">
              <a:buNone/>
            </a:pPr>
            <a:r>
              <a:rPr lang="en-GB" dirty="0">
                <a:latin typeface="Times New Roman" panose="02020603050405020304" pitchFamily="18" charset="0"/>
                <a:cs typeface="Times New Roman" panose="02020603050405020304" pitchFamily="18" charset="0"/>
              </a:rPr>
              <a:t>	</a:t>
            </a:r>
            <a:r>
              <a:rPr lang="en-GB" dirty="0">
                <a:solidFill>
                  <a:schemeClr val="accent5">
                    <a:lumMod val="75000"/>
                  </a:schemeClr>
                </a:solidFill>
                <a:latin typeface="Times New Roman" panose="02020603050405020304" pitchFamily="18" charset="0"/>
                <a:cs typeface="Times New Roman" panose="02020603050405020304" pitchFamily="18" charset="0"/>
              </a:rPr>
              <a:t>.</a:t>
            </a:r>
            <a:r>
              <a:rPr lang="en-GB" dirty="0" err="1">
                <a:solidFill>
                  <a:schemeClr val="accent5">
                    <a:lumMod val="75000"/>
                  </a:schemeClr>
                </a:solidFill>
                <a:latin typeface="Times New Roman" panose="02020603050405020304" pitchFamily="18" charset="0"/>
                <a:cs typeface="Times New Roman" panose="02020603050405020304" pitchFamily="18" charset="0"/>
              </a:rPr>
              <a:t>treefiles</a:t>
            </a:r>
            <a:r>
              <a:rPr lang="en-GB" dirty="0">
                <a:latin typeface="Times New Roman" panose="02020603050405020304" pitchFamily="18" charset="0"/>
                <a:cs typeface="Times New Roman" panose="02020603050405020304" pitchFamily="18" charset="0"/>
              </a:rPr>
              <a:t> OR .</a:t>
            </a:r>
            <a:r>
              <a:rPr lang="en-GB" dirty="0" err="1">
                <a:latin typeface="Times New Roman" panose="02020603050405020304" pitchFamily="18" charset="0"/>
                <a:cs typeface="Times New Roman" panose="02020603050405020304" pitchFamily="18" charset="0"/>
              </a:rPr>
              <a:t>nex</a:t>
            </a:r>
            <a:endParaRPr lang="en-GB" dirty="0"/>
          </a:p>
          <a:p>
            <a:pPr>
              <a:buFont typeface="Wingdings" pitchFamily="2" charset="2"/>
              <a:buChar char="Ø"/>
            </a:pPr>
            <a:r>
              <a:rPr lang="en-GB" dirty="0">
                <a:latin typeface="Times New Roman" panose="02020603050405020304" pitchFamily="18" charset="0"/>
                <a:cs typeface="Times New Roman" panose="02020603050405020304" pitchFamily="18" charset="0"/>
              </a:rPr>
              <a:t> Tree visualization:</a:t>
            </a:r>
          </a:p>
          <a:p>
            <a:pPr marL="457200" lvl="1" indent="0">
              <a:buNone/>
            </a:pPr>
            <a:r>
              <a:rPr lang="en-GB" dirty="0">
                <a:solidFill>
                  <a:schemeClr val="accent6">
                    <a:lumMod val="75000"/>
                  </a:schemeClr>
                </a:solidFill>
                <a:latin typeface="Times New Roman" panose="02020603050405020304" pitchFamily="18" charset="0"/>
                <a:cs typeface="Times New Roman" panose="02020603050405020304" pitchFamily="18" charset="0"/>
              </a:rPr>
              <a:t>	</a:t>
            </a:r>
            <a:r>
              <a:rPr lang="en-GB" dirty="0" err="1">
                <a:solidFill>
                  <a:schemeClr val="accent6">
                    <a:lumMod val="75000"/>
                  </a:schemeClr>
                </a:solidFill>
                <a:latin typeface="Times New Roman" panose="02020603050405020304" pitchFamily="18" charset="0"/>
                <a:cs typeface="Times New Roman" panose="02020603050405020304" pitchFamily="18" charset="0"/>
              </a:rPr>
              <a:t>FigTree</a:t>
            </a:r>
            <a:r>
              <a:rPr lang="en-GB" dirty="0">
                <a:latin typeface="Times New Roman" panose="02020603050405020304" pitchFamily="18" charset="0"/>
                <a:cs typeface="Times New Roman" panose="02020603050405020304" pitchFamily="18" charset="0"/>
              </a:rPr>
              <a:t> (http://</a:t>
            </a:r>
            <a:r>
              <a:rPr lang="en-GB" dirty="0" err="1">
                <a:latin typeface="Times New Roman" panose="02020603050405020304" pitchFamily="18" charset="0"/>
                <a:cs typeface="Times New Roman" panose="02020603050405020304" pitchFamily="18" charset="0"/>
              </a:rPr>
              <a:t>tree.bio.ed.ac.uk</a:t>
            </a:r>
            <a:r>
              <a:rPr lang="en-GB" dirty="0">
                <a:latin typeface="Times New Roman" panose="02020603050405020304" pitchFamily="18" charset="0"/>
                <a:cs typeface="Times New Roman" panose="02020603050405020304" pitchFamily="18" charset="0"/>
              </a:rPr>
              <a:t>/software/</a:t>
            </a:r>
            <a:r>
              <a:rPr lang="en-GB" dirty="0" err="1">
                <a:latin typeface="Times New Roman" panose="02020603050405020304" pitchFamily="18" charset="0"/>
                <a:cs typeface="Times New Roman" panose="02020603050405020304" pitchFamily="18" charset="0"/>
              </a:rPr>
              <a:t>figtree</a:t>
            </a:r>
            <a:r>
              <a:rPr lang="en-GB" dirty="0">
                <a:latin typeface="Times New Roman" panose="02020603050405020304" pitchFamily="18" charset="0"/>
                <a:cs typeface="Times New Roman" panose="02020603050405020304" pitchFamily="18" charset="0"/>
              </a:rPr>
              <a:t>/)</a:t>
            </a:r>
          </a:p>
          <a:p>
            <a:pPr marL="457200" lvl="1" indent="0">
              <a:buNone/>
            </a:pPr>
            <a:r>
              <a:rPr lang="en-GB" dirty="0">
                <a:solidFill>
                  <a:schemeClr val="accent6">
                    <a:lumMod val="75000"/>
                  </a:schemeClr>
                </a:solidFill>
                <a:latin typeface="Times New Roman" panose="02020603050405020304" pitchFamily="18" charset="0"/>
                <a:cs typeface="Times New Roman" panose="02020603050405020304" pitchFamily="18" charset="0"/>
              </a:rPr>
              <a:t>	RStudio</a:t>
            </a:r>
            <a:r>
              <a:rPr lang="en-GB" dirty="0">
                <a:latin typeface="Times New Roman" panose="02020603050405020304" pitchFamily="18" charset="0"/>
                <a:cs typeface="Times New Roman" panose="02020603050405020304" pitchFamily="18" charset="0"/>
              </a:rPr>
              <a:t>, package </a:t>
            </a:r>
            <a:r>
              <a:rPr lang="en-GB" dirty="0" err="1">
                <a:latin typeface="Times New Roman" panose="02020603050405020304" pitchFamily="18" charset="0"/>
                <a:cs typeface="Times New Roman" panose="02020603050405020304" pitchFamily="18" charset="0"/>
              </a:rPr>
              <a:t>ggtree</a:t>
            </a:r>
            <a:endParaRPr lang="en-GB" dirty="0"/>
          </a:p>
          <a:p>
            <a:pPr>
              <a:buFont typeface="Wingdings" pitchFamily="2" charset="2"/>
              <a:buChar char="Ø"/>
            </a:pPr>
            <a:endParaRPr lang="en-GB" dirty="0"/>
          </a:p>
          <a:p>
            <a:pPr>
              <a:buFont typeface="Wingdings" pitchFamily="2" charset="2"/>
              <a:buChar char="Ø"/>
            </a:pPr>
            <a:endParaRPr lang="en-GB" dirty="0"/>
          </a:p>
          <a:p>
            <a:pPr>
              <a:buFont typeface="Wingdings" pitchFamily="2" charset="2"/>
              <a:buChar char="Ø"/>
            </a:pPr>
            <a:endParaRPr lang="en-GB" dirty="0"/>
          </a:p>
        </p:txBody>
      </p:sp>
      <p:sp>
        <p:nvSpPr>
          <p:cNvPr id="4" name="TextBox 3">
            <a:extLst>
              <a:ext uri="{FF2B5EF4-FFF2-40B4-BE49-F238E27FC236}">
                <a16:creationId xmlns:a16="http://schemas.microsoft.com/office/drawing/2014/main" id="{179B58A6-C994-4A20-E979-E0DD5AD30CF0}"/>
              </a:ext>
            </a:extLst>
          </p:cNvPr>
          <p:cNvSpPr txBox="1"/>
          <p:nvPr/>
        </p:nvSpPr>
        <p:spPr>
          <a:xfrm>
            <a:off x="3046563" y="681037"/>
            <a:ext cx="6098874" cy="523220"/>
          </a:xfrm>
          <a:prstGeom prst="rect">
            <a:avLst/>
          </a:prstGeom>
          <a:solidFill>
            <a:srgbClr val="E7EBDF"/>
          </a:solidFill>
          <a:ln>
            <a:solidFill>
              <a:schemeClr val="tx1"/>
            </a:solidFill>
          </a:ln>
        </p:spPr>
        <p:txBody>
          <a:bodyPr wrap="square">
            <a:spAutoFit/>
          </a:bodyPr>
          <a:lstStyle/>
          <a:p>
            <a:pPr marL="0" indent="0" algn="ctr">
              <a:buNone/>
            </a:pPr>
            <a:r>
              <a:rPr lang="en-GB" sz="2800" dirty="0">
                <a:latin typeface="Times New Roman" panose="02020603050405020304" pitchFamily="18" charset="0"/>
                <a:cs typeface="Times New Roman" panose="02020603050405020304" pitchFamily="18" charset="0"/>
              </a:rPr>
              <a:t>02:Phylogeny</a:t>
            </a:r>
          </a:p>
        </p:txBody>
      </p:sp>
      <p:pic>
        <p:nvPicPr>
          <p:cNvPr id="6" name="Graphic 5" descr="Scroll with solid fill">
            <a:extLst>
              <a:ext uri="{FF2B5EF4-FFF2-40B4-BE49-F238E27FC236}">
                <a16:creationId xmlns:a16="http://schemas.microsoft.com/office/drawing/2014/main" id="{F2C3E345-46FC-5FAB-E290-F522C7B4B78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406246" y="2558542"/>
            <a:ext cx="411480" cy="411480"/>
          </a:xfrm>
          <a:prstGeom prst="rect">
            <a:avLst/>
          </a:prstGeom>
        </p:spPr>
      </p:pic>
      <p:pic>
        <p:nvPicPr>
          <p:cNvPr id="7" name="Graphic 6" descr="Scroll with solid fill">
            <a:extLst>
              <a:ext uri="{FF2B5EF4-FFF2-40B4-BE49-F238E27FC236}">
                <a16:creationId xmlns:a16="http://schemas.microsoft.com/office/drawing/2014/main" id="{73158DB5-4940-D1C7-1E32-8C9AD9F0327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404192" y="4195689"/>
            <a:ext cx="411480" cy="411480"/>
          </a:xfrm>
          <a:prstGeom prst="rect">
            <a:avLst/>
          </a:prstGeom>
        </p:spPr>
      </p:pic>
      <p:pic>
        <p:nvPicPr>
          <p:cNvPr id="2" name="Picture 2" descr="RStudio Logo Usage Guidelines - RStudio">
            <a:extLst>
              <a:ext uri="{FF2B5EF4-FFF2-40B4-BE49-F238E27FC236}">
                <a16:creationId xmlns:a16="http://schemas.microsoft.com/office/drawing/2014/main" id="{BA5F5431-210F-9805-5699-17EA5477BBE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62800"/>
          <a:stretch/>
        </p:blipFill>
        <p:spPr bwMode="auto">
          <a:xfrm>
            <a:off x="1404192" y="6163641"/>
            <a:ext cx="374904" cy="35391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FigTree">
            <a:extLst>
              <a:ext uri="{FF2B5EF4-FFF2-40B4-BE49-F238E27FC236}">
                <a16:creationId xmlns:a16="http://schemas.microsoft.com/office/drawing/2014/main" id="{FF9C80DD-434B-857F-B620-F3891AFCC2E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27897"/>
          <a:stretch/>
        </p:blipFill>
        <p:spPr bwMode="auto">
          <a:xfrm>
            <a:off x="1367616" y="5747058"/>
            <a:ext cx="411480" cy="416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226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9C3EED-9067-773D-F521-AC06631229E4}"/>
              </a:ext>
            </a:extLst>
          </p:cNvPr>
          <p:cNvSpPr txBox="1"/>
          <p:nvPr/>
        </p:nvSpPr>
        <p:spPr>
          <a:xfrm>
            <a:off x="838200" y="365125"/>
            <a:ext cx="10376140" cy="523220"/>
          </a:xfrm>
          <a:prstGeom prst="rect">
            <a:avLst/>
          </a:prstGeom>
          <a:solidFill>
            <a:schemeClr val="accent6">
              <a:lumMod val="40000"/>
              <a:lumOff val="60000"/>
            </a:schemeClr>
          </a:solidFill>
          <a:ln>
            <a:solidFill>
              <a:schemeClr val="tx1"/>
            </a:solidFill>
          </a:ln>
        </p:spPr>
        <p:txBody>
          <a:bodyPr wrap="square">
            <a:spAutoFit/>
          </a:bodyPr>
          <a:lstStyle/>
          <a:p>
            <a:pPr marL="0" indent="0">
              <a:buNone/>
            </a:pPr>
            <a:r>
              <a:rPr lang="en-GB" sz="2800" dirty="0">
                <a:latin typeface="Times New Roman" panose="02020603050405020304" pitchFamily="18" charset="0"/>
                <a:cs typeface="Times New Roman" panose="02020603050405020304" pitchFamily="18" charset="0"/>
              </a:rPr>
              <a:t>OrthoFinder: Phylogeny orthology inference for comparative genomics </a:t>
            </a:r>
            <a:endParaRPr lang="en-GB" sz="1100" dirty="0">
              <a:latin typeface="Times New Roman" panose="02020603050405020304" pitchFamily="18" charset="0"/>
              <a:cs typeface="Times New Roman" panose="02020603050405020304" pitchFamily="18" charset="0"/>
            </a:endParaRPr>
          </a:p>
        </p:txBody>
      </p:sp>
      <p:pic>
        <p:nvPicPr>
          <p:cNvPr id="9" name="Content Placeholder 5" descr="A diagram of a tree&#10;&#10;Description automatically generated">
            <a:extLst>
              <a:ext uri="{FF2B5EF4-FFF2-40B4-BE49-F238E27FC236}">
                <a16:creationId xmlns:a16="http://schemas.microsoft.com/office/drawing/2014/main" id="{0E4A9F43-61A0-E297-A55D-3AAFE1064899}"/>
              </a:ext>
            </a:extLst>
          </p:cNvPr>
          <p:cNvPicPr>
            <a:picLocks noChangeAspect="1"/>
          </p:cNvPicPr>
          <p:nvPr/>
        </p:nvPicPr>
        <p:blipFill>
          <a:blip r:embed="rId2"/>
          <a:stretch>
            <a:fillRect/>
          </a:stretch>
        </p:blipFill>
        <p:spPr>
          <a:xfrm>
            <a:off x="6512946" y="1488797"/>
            <a:ext cx="5069457" cy="2934949"/>
          </a:xfrm>
          <a:prstGeom prst="rect">
            <a:avLst/>
          </a:prstGeom>
        </p:spPr>
      </p:pic>
      <p:sp>
        <p:nvSpPr>
          <p:cNvPr id="11" name="Content Placeholder 10">
            <a:extLst>
              <a:ext uri="{FF2B5EF4-FFF2-40B4-BE49-F238E27FC236}">
                <a16:creationId xmlns:a16="http://schemas.microsoft.com/office/drawing/2014/main" id="{F34A9C1A-4920-C036-02DD-57DFB2EEC66C}"/>
              </a:ext>
            </a:extLst>
          </p:cNvPr>
          <p:cNvSpPr>
            <a:spLocks noGrp="1"/>
          </p:cNvSpPr>
          <p:nvPr>
            <p:ph idx="1"/>
          </p:nvPr>
        </p:nvSpPr>
        <p:spPr>
          <a:xfrm>
            <a:off x="838200" y="1043796"/>
            <a:ext cx="5257800" cy="5719313"/>
          </a:xfrm>
        </p:spPr>
        <p:txBody>
          <a:bodyPr>
            <a:normAutofit fontScale="92500" lnSpcReduction="10000"/>
          </a:bodyPr>
          <a:lstStyle/>
          <a:p>
            <a:pPr marL="0" indent="0" algn="just">
              <a:buNone/>
            </a:pPr>
            <a:r>
              <a:rPr lang="en-GB" sz="2000" b="0" i="0" dirty="0">
                <a:solidFill>
                  <a:schemeClr val="accent6"/>
                </a:solidFill>
                <a:effectLst/>
                <a:highlight>
                  <a:srgbClr val="FFFFFF"/>
                </a:highlight>
                <a:latin typeface="Times New Roman" panose="02020603050405020304" pitchFamily="18" charset="0"/>
                <a:cs typeface="Times New Roman" panose="02020603050405020304" pitchFamily="18" charset="0"/>
              </a:rPr>
              <a:t>OrthoFinder</a:t>
            </a:r>
            <a:r>
              <a:rPr lang="en-GB" sz="2000" b="0" i="0" dirty="0">
                <a:solidFill>
                  <a:srgbClr val="010409"/>
                </a:solidFill>
                <a:effectLst/>
                <a:highlight>
                  <a:srgbClr val="FFFFFF"/>
                </a:highlight>
                <a:latin typeface="Times New Roman" panose="02020603050405020304" pitchFamily="18" charset="0"/>
                <a:cs typeface="Times New Roman" panose="02020603050405020304" pitchFamily="18" charset="0"/>
              </a:rPr>
              <a:t> is a fast, accurate and comprehensive platform for comparative genomics. It finds </a:t>
            </a:r>
            <a:r>
              <a:rPr lang="en-GB" sz="2000" b="1" i="0" dirty="0">
                <a:solidFill>
                  <a:srgbClr val="010409"/>
                </a:solidFill>
                <a:effectLst/>
                <a:highlight>
                  <a:srgbClr val="FFFFFF"/>
                </a:highlight>
                <a:latin typeface="Times New Roman" panose="02020603050405020304" pitchFamily="18" charset="0"/>
                <a:cs typeface="Times New Roman" panose="02020603050405020304" pitchFamily="18" charset="0"/>
              </a:rPr>
              <a:t>orthogroups</a:t>
            </a:r>
            <a:r>
              <a:rPr lang="en-GB" sz="2000" b="0" i="0" dirty="0">
                <a:solidFill>
                  <a:srgbClr val="010409"/>
                </a:solidFill>
                <a:effectLst/>
                <a:highlight>
                  <a:srgbClr val="FFFFFF"/>
                </a:highlight>
                <a:latin typeface="Times New Roman" panose="02020603050405020304" pitchFamily="18" charset="0"/>
                <a:cs typeface="Times New Roman" panose="02020603050405020304" pitchFamily="18" charset="0"/>
              </a:rPr>
              <a:t> and </a:t>
            </a:r>
            <a:r>
              <a:rPr lang="en-GB" sz="2000" b="1" i="0" dirty="0">
                <a:solidFill>
                  <a:srgbClr val="010409"/>
                </a:solidFill>
                <a:effectLst/>
                <a:highlight>
                  <a:srgbClr val="FFFFFF"/>
                </a:highlight>
                <a:latin typeface="Times New Roman" panose="02020603050405020304" pitchFamily="18" charset="0"/>
                <a:cs typeface="Times New Roman" panose="02020603050405020304" pitchFamily="18" charset="0"/>
              </a:rPr>
              <a:t>orthologs</a:t>
            </a:r>
            <a:r>
              <a:rPr lang="en-GB" sz="2000" b="0" i="0" dirty="0">
                <a:solidFill>
                  <a:srgbClr val="010409"/>
                </a:solidFill>
                <a:effectLst/>
                <a:highlight>
                  <a:srgbClr val="FFFFFF"/>
                </a:highlight>
                <a:latin typeface="Times New Roman" panose="02020603050405020304" pitchFamily="18" charset="0"/>
                <a:cs typeface="Times New Roman" panose="02020603050405020304" pitchFamily="18" charset="0"/>
              </a:rPr>
              <a:t>, infers </a:t>
            </a:r>
            <a:r>
              <a:rPr lang="en-GB" sz="2000" b="1" i="0" dirty="0">
                <a:solidFill>
                  <a:srgbClr val="010409"/>
                </a:solidFill>
                <a:effectLst/>
                <a:highlight>
                  <a:srgbClr val="FFFFFF"/>
                </a:highlight>
                <a:latin typeface="Times New Roman" panose="02020603050405020304" pitchFamily="18" charset="0"/>
                <a:cs typeface="Times New Roman" panose="02020603050405020304" pitchFamily="18" charset="0"/>
              </a:rPr>
              <a:t>rooted gene trees</a:t>
            </a:r>
            <a:r>
              <a:rPr lang="en-GB" sz="2000" b="0" i="0" dirty="0">
                <a:solidFill>
                  <a:srgbClr val="010409"/>
                </a:solidFill>
                <a:effectLst/>
                <a:highlight>
                  <a:srgbClr val="FFFFFF"/>
                </a:highlight>
                <a:latin typeface="Times New Roman" panose="02020603050405020304" pitchFamily="18" charset="0"/>
                <a:cs typeface="Times New Roman" panose="02020603050405020304" pitchFamily="18" charset="0"/>
              </a:rPr>
              <a:t> for all orthogroups and identifies all of the </a:t>
            </a:r>
            <a:r>
              <a:rPr lang="en-GB" sz="2000" b="1" i="0" dirty="0">
                <a:solidFill>
                  <a:srgbClr val="010409"/>
                </a:solidFill>
                <a:effectLst/>
                <a:highlight>
                  <a:srgbClr val="FFFFFF"/>
                </a:highlight>
                <a:latin typeface="Times New Roman" panose="02020603050405020304" pitchFamily="18" charset="0"/>
                <a:cs typeface="Times New Roman" panose="02020603050405020304" pitchFamily="18" charset="0"/>
              </a:rPr>
              <a:t>gene duplication events</a:t>
            </a:r>
            <a:r>
              <a:rPr lang="en-GB" sz="2000" b="0" i="0" dirty="0">
                <a:solidFill>
                  <a:srgbClr val="010409"/>
                </a:solidFill>
                <a:effectLst/>
                <a:highlight>
                  <a:srgbClr val="FFFFFF"/>
                </a:highlight>
                <a:latin typeface="Times New Roman" panose="02020603050405020304" pitchFamily="18" charset="0"/>
                <a:cs typeface="Times New Roman" panose="02020603050405020304" pitchFamily="18" charset="0"/>
              </a:rPr>
              <a:t> in those gene trees. It also infers a </a:t>
            </a:r>
            <a:r>
              <a:rPr lang="en-GB" sz="2000" b="1" i="0" dirty="0">
                <a:solidFill>
                  <a:srgbClr val="010409"/>
                </a:solidFill>
                <a:effectLst/>
                <a:highlight>
                  <a:srgbClr val="FFFFFF"/>
                </a:highlight>
                <a:latin typeface="Times New Roman" panose="02020603050405020304" pitchFamily="18" charset="0"/>
                <a:cs typeface="Times New Roman" panose="02020603050405020304" pitchFamily="18" charset="0"/>
              </a:rPr>
              <a:t>rooted species tree</a:t>
            </a:r>
            <a:r>
              <a:rPr lang="en-GB" sz="2000" b="0" i="0" dirty="0">
                <a:solidFill>
                  <a:srgbClr val="010409"/>
                </a:solidFill>
                <a:effectLst/>
                <a:highlight>
                  <a:srgbClr val="FFFFFF"/>
                </a:highlight>
                <a:latin typeface="Times New Roman" panose="02020603050405020304" pitchFamily="18" charset="0"/>
                <a:cs typeface="Times New Roman" panose="02020603050405020304" pitchFamily="18" charset="0"/>
              </a:rPr>
              <a:t> for the species being analysed and maps the gene duplication events from the gene trees to branches in the species tree. OrthoFinder also provides </a:t>
            </a:r>
            <a:r>
              <a:rPr lang="en-GB" sz="2000" b="1" i="0" dirty="0">
                <a:solidFill>
                  <a:srgbClr val="010409"/>
                </a:solidFill>
                <a:effectLst/>
                <a:highlight>
                  <a:srgbClr val="FFFFFF"/>
                </a:highlight>
                <a:latin typeface="Times New Roman" panose="02020603050405020304" pitchFamily="18" charset="0"/>
                <a:cs typeface="Times New Roman" panose="02020603050405020304" pitchFamily="18" charset="0"/>
              </a:rPr>
              <a:t>comprehensive statistics</a:t>
            </a:r>
            <a:r>
              <a:rPr lang="en-GB" sz="2000" b="0" i="0" dirty="0">
                <a:solidFill>
                  <a:srgbClr val="010409"/>
                </a:solidFill>
                <a:effectLst/>
                <a:highlight>
                  <a:srgbClr val="FFFFFF"/>
                </a:highlight>
                <a:latin typeface="Times New Roman" panose="02020603050405020304" pitchFamily="18" charset="0"/>
                <a:cs typeface="Times New Roman" panose="02020603050405020304" pitchFamily="18" charset="0"/>
              </a:rPr>
              <a:t> for comparative genomic analyses. OrthoFinder is simple to use and all you need to run it is a set of protein sequence files (one per species) in FASTA format.</a:t>
            </a:r>
          </a:p>
          <a:p>
            <a:pPr marL="457200" indent="-457200" algn="just">
              <a:buAutoNum type="alphaUcPeriod"/>
            </a:pPr>
            <a:r>
              <a:rPr lang="en-GB" sz="2000" dirty="0">
                <a:solidFill>
                  <a:srgbClr val="010409"/>
                </a:solidFill>
                <a:highlight>
                  <a:srgbClr val="FFFFFF"/>
                </a:highlight>
                <a:latin typeface="Times New Roman" panose="02020603050405020304" pitchFamily="18" charset="0"/>
                <a:cs typeface="Times New Roman" panose="02020603050405020304" pitchFamily="18" charset="0"/>
              </a:rPr>
              <a:t>Orthogroup inference</a:t>
            </a:r>
          </a:p>
          <a:p>
            <a:pPr marL="457200" indent="-457200" algn="just">
              <a:buAutoNum type="alphaUcPeriod"/>
            </a:pPr>
            <a:r>
              <a:rPr lang="en-GB" sz="2000" b="0" i="0" dirty="0">
                <a:solidFill>
                  <a:srgbClr val="010409"/>
                </a:solidFill>
                <a:effectLst/>
                <a:highlight>
                  <a:srgbClr val="FFFFFF"/>
                </a:highlight>
                <a:latin typeface="Times New Roman" panose="02020603050405020304" pitchFamily="18" charset="0"/>
                <a:cs typeface="Times New Roman" panose="02020603050405020304" pitchFamily="18" charset="0"/>
              </a:rPr>
              <a:t>Gene tree inference</a:t>
            </a:r>
          </a:p>
          <a:p>
            <a:pPr marL="457200" indent="-457200" algn="just">
              <a:buAutoNum type="alphaUcPeriod"/>
            </a:pPr>
            <a:r>
              <a:rPr lang="en-GB" sz="2000" dirty="0">
                <a:solidFill>
                  <a:srgbClr val="010409"/>
                </a:solidFill>
                <a:highlight>
                  <a:srgbClr val="FFFFFF"/>
                </a:highlight>
                <a:latin typeface="Times New Roman" panose="02020603050405020304" pitchFamily="18" charset="0"/>
                <a:cs typeface="Times New Roman" panose="02020603050405020304" pitchFamily="18" charset="0"/>
              </a:rPr>
              <a:t>Species tree inference</a:t>
            </a:r>
          </a:p>
          <a:p>
            <a:pPr marL="457200" indent="-457200" algn="just">
              <a:buAutoNum type="alphaUcPeriod"/>
            </a:pPr>
            <a:r>
              <a:rPr lang="en-GB" sz="2000" b="0" i="0" dirty="0">
                <a:solidFill>
                  <a:srgbClr val="010409"/>
                </a:solidFill>
                <a:effectLst/>
                <a:highlight>
                  <a:srgbClr val="FFFFFF"/>
                </a:highlight>
                <a:latin typeface="Times New Roman" panose="02020603050405020304" pitchFamily="18" charset="0"/>
                <a:cs typeface="Times New Roman" panose="02020603050405020304" pitchFamily="18" charset="0"/>
              </a:rPr>
              <a:t>Species tree rooting</a:t>
            </a:r>
          </a:p>
          <a:p>
            <a:pPr marL="457200" indent="-457200" algn="just">
              <a:buAutoNum type="alphaUcPeriod"/>
            </a:pPr>
            <a:r>
              <a:rPr lang="en-GB" sz="2000" dirty="0">
                <a:solidFill>
                  <a:srgbClr val="010409"/>
                </a:solidFill>
                <a:highlight>
                  <a:srgbClr val="FFFFFF"/>
                </a:highlight>
                <a:latin typeface="Times New Roman" panose="02020603050405020304" pitchFamily="18" charset="0"/>
                <a:cs typeface="Times New Roman" panose="02020603050405020304" pitchFamily="18" charset="0"/>
              </a:rPr>
              <a:t>Gene trees rooting</a:t>
            </a:r>
          </a:p>
          <a:p>
            <a:pPr marL="457200" indent="-457200" algn="just">
              <a:buAutoNum type="alphaUcPeriod"/>
            </a:pPr>
            <a:r>
              <a:rPr lang="en-GB" sz="2000" dirty="0">
                <a:solidFill>
                  <a:srgbClr val="010409"/>
                </a:solidFill>
                <a:highlight>
                  <a:srgbClr val="FFFFFF"/>
                </a:highlight>
                <a:latin typeface="Times New Roman" panose="02020603050405020304" pitchFamily="18" charset="0"/>
                <a:cs typeface="Times New Roman" panose="02020603050405020304" pitchFamily="18" charset="0"/>
              </a:rPr>
              <a:t>DLC analysis for inference of orthologs and gene duplication events</a:t>
            </a:r>
            <a:endParaRPr lang="en-GB" sz="2000" b="0" i="0" dirty="0">
              <a:solidFill>
                <a:srgbClr val="010409"/>
              </a:solidFill>
              <a:effectLst/>
              <a:highlight>
                <a:srgbClr val="FFFFFF"/>
              </a:highlight>
              <a:latin typeface="Times New Roman" panose="02020603050405020304" pitchFamily="18" charset="0"/>
              <a:cs typeface="Times New Roman" panose="02020603050405020304" pitchFamily="18" charset="0"/>
            </a:endParaRPr>
          </a:p>
        </p:txBody>
      </p:sp>
      <p:sp>
        <p:nvSpPr>
          <p:cNvPr id="12" name="Content Placeholder 10">
            <a:extLst>
              <a:ext uri="{FF2B5EF4-FFF2-40B4-BE49-F238E27FC236}">
                <a16:creationId xmlns:a16="http://schemas.microsoft.com/office/drawing/2014/main" id="{61D51A1C-4F81-4121-FCDE-88D815212FEF}"/>
              </a:ext>
            </a:extLst>
          </p:cNvPr>
          <p:cNvSpPr txBox="1">
            <a:spLocks/>
          </p:cNvSpPr>
          <p:nvPr/>
        </p:nvSpPr>
        <p:spPr>
          <a:xfrm>
            <a:off x="6576908" y="4593311"/>
            <a:ext cx="4983192" cy="13112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GB" sz="2000" dirty="0">
                <a:highlight>
                  <a:srgbClr val="FFFFFF"/>
                </a:highlight>
              </a:rPr>
              <a:t>The OrthoFinder workflow, each step is shown by an arrow with the algorithm used in italic with an asterisk, dotted line are additional data used to carry on to the next step.</a:t>
            </a:r>
          </a:p>
        </p:txBody>
      </p:sp>
      <p:sp>
        <p:nvSpPr>
          <p:cNvPr id="14" name="TextBox 13">
            <a:extLst>
              <a:ext uri="{FF2B5EF4-FFF2-40B4-BE49-F238E27FC236}">
                <a16:creationId xmlns:a16="http://schemas.microsoft.com/office/drawing/2014/main" id="{F0018826-B116-F577-EEE9-247081F458C6}"/>
              </a:ext>
            </a:extLst>
          </p:cNvPr>
          <p:cNvSpPr txBox="1"/>
          <p:nvPr/>
        </p:nvSpPr>
        <p:spPr>
          <a:xfrm>
            <a:off x="6659595" y="1488797"/>
            <a:ext cx="351378"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A</a:t>
            </a:r>
          </a:p>
        </p:txBody>
      </p:sp>
      <p:sp>
        <p:nvSpPr>
          <p:cNvPr id="15" name="TextBox 14">
            <a:extLst>
              <a:ext uri="{FF2B5EF4-FFF2-40B4-BE49-F238E27FC236}">
                <a16:creationId xmlns:a16="http://schemas.microsoft.com/office/drawing/2014/main" id="{AED2C02B-850D-A8A9-FBC8-F2072702A094}"/>
              </a:ext>
            </a:extLst>
          </p:cNvPr>
          <p:cNvSpPr txBox="1"/>
          <p:nvPr/>
        </p:nvSpPr>
        <p:spPr>
          <a:xfrm>
            <a:off x="7010973" y="2771605"/>
            <a:ext cx="338554"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B</a:t>
            </a:r>
          </a:p>
        </p:txBody>
      </p:sp>
      <p:sp>
        <p:nvSpPr>
          <p:cNvPr id="16" name="TextBox 15">
            <a:extLst>
              <a:ext uri="{FF2B5EF4-FFF2-40B4-BE49-F238E27FC236}">
                <a16:creationId xmlns:a16="http://schemas.microsoft.com/office/drawing/2014/main" id="{B72D13C9-9642-C0A0-8831-8E010AF25D33}"/>
              </a:ext>
            </a:extLst>
          </p:cNvPr>
          <p:cNvSpPr txBox="1"/>
          <p:nvPr/>
        </p:nvSpPr>
        <p:spPr>
          <a:xfrm>
            <a:off x="7905244" y="3925795"/>
            <a:ext cx="338554"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C</a:t>
            </a:r>
          </a:p>
        </p:txBody>
      </p:sp>
      <p:sp>
        <p:nvSpPr>
          <p:cNvPr id="17" name="TextBox 16">
            <a:extLst>
              <a:ext uri="{FF2B5EF4-FFF2-40B4-BE49-F238E27FC236}">
                <a16:creationId xmlns:a16="http://schemas.microsoft.com/office/drawing/2014/main" id="{AE7AF6B1-C254-3AB5-212C-FD39F12D5E44}"/>
              </a:ext>
            </a:extLst>
          </p:cNvPr>
          <p:cNvSpPr txBox="1"/>
          <p:nvPr/>
        </p:nvSpPr>
        <p:spPr>
          <a:xfrm>
            <a:off x="8657180" y="3429000"/>
            <a:ext cx="351378"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D</a:t>
            </a:r>
          </a:p>
        </p:txBody>
      </p:sp>
      <p:sp>
        <p:nvSpPr>
          <p:cNvPr id="18" name="TextBox 17">
            <a:extLst>
              <a:ext uri="{FF2B5EF4-FFF2-40B4-BE49-F238E27FC236}">
                <a16:creationId xmlns:a16="http://schemas.microsoft.com/office/drawing/2014/main" id="{1E2AB908-48B6-DB92-FEF9-75CD0BCAFF8E}"/>
              </a:ext>
            </a:extLst>
          </p:cNvPr>
          <p:cNvSpPr txBox="1"/>
          <p:nvPr/>
        </p:nvSpPr>
        <p:spPr>
          <a:xfrm>
            <a:off x="7935126" y="3043337"/>
            <a:ext cx="325730"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E</a:t>
            </a:r>
          </a:p>
        </p:txBody>
      </p:sp>
      <p:sp>
        <p:nvSpPr>
          <p:cNvPr id="19" name="TextBox 18">
            <a:extLst>
              <a:ext uri="{FF2B5EF4-FFF2-40B4-BE49-F238E27FC236}">
                <a16:creationId xmlns:a16="http://schemas.microsoft.com/office/drawing/2014/main" id="{674BECFC-788E-D314-3E94-19D5942CF5EC}"/>
              </a:ext>
            </a:extLst>
          </p:cNvPr>
          <p:cNvSpPr txBox="1"/>
          <p:nvPr/>
        </p:nvSpPr>
        <p:spPr>
          <a:xfrm>
            <a:off x="9140235" y="1284117"/>
            <a:ext cx="312906" cy="369332"/>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F</a:t>
            </a:r>
          </a:p>
        </p:txBody>
      </p:sp>
    </p:spTree>
    <p:extLst>
      <p:ext uri="{BB962C8B-B14F-4D97-AF65-F5344CB8AC3E}">
        <p14:creationId xmlns:p14="http://schemas.microsoft.com/office/powerpoint/2010/main" val="2115718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7915D63-702E-A0EA-F9A2-BF85B2F20C98}"/>
              </a:ext>
            </a:extLst>
          </p:cNvPr>
          <p:cNvSpPr>
            <a:spLocks noGrp="1"/>
          </p:cNvSpPr>
          <p:nvPr>
            <p:ph idx="1"/>
          </p:nvPr>
        </p:nvSpPr>
        <p:spPr>
          <a:xfrm>
            <a:off x="838200" y="2488923"/>
            <a:ext cx="4372155" cy="4265560"/>
          </a:xfrm>
        </p:spPr>
        <p:txBody>
          <a:bodyPr>
            <a:noAutofit/>
          </a:bodyPr>
          <a:lstStyle/>
          <a:p>
            <a:pPr marL="0" indent="0" algn="just">
              <a:buNone/>
            </a:pPr>
            <a:r>
              <a:rPr lang="en-GB" sz="2000" dirty="0"/>
              <a:t>The figure above shows a gene tree for three species: human, mouse and chicken. </a:t>
            </a:r>
            <a:r>
              <a:rPr lang="en-GB" sz="2000" b="0" i="0" dirty="0">
                <a:solidFill>
                  <a:srgbClr val="010409"/>
                </a:solidFill>
                <a:effectLst/>
                <a:highlight>
                  <a:srgbClr val="FFFFFF"/>
                </a:highlight>
              </a:rPr>
              <a:t>Orthologs are pairs of genes that descended from a single gene in the last common ancestor (LCA) of two species (Fig. B). They can be thought of as 'equivalent genes' between two species. An orthogroup is the extension of this concept to groups of species. An orthogroup is the group of genes descended from a single gene in the LCA of a group of species (Figure A). Genes within an orthogroup may be orthologs of one another or they may be paralogs, as explained next:</a:t>
            </a:r>
            <a:endParaRPr lang="en-GB" sz="2000" dirty="0"/>
          </a:p>
        </p:txBody>
      </p:sp>
      <p:pic>
        <p:nvPicPr>
          <p:cNvPr id="8" name="Content Placeholder 4" descr="A diagram of dna and genetic modification&#10;&#10;Description automatically generated with medium confidence">
            <a:extLst>
              <a:ext uri="{FF2B5EF4-FFF2-40B4-BE49-F238E27FC236}">
                <a16:creationId xmlns:a16="http://schemas.microsoft.com/office/drawing/2014/main" id="{05A91699-BD45-50FB-E481-988F35FAA88C}"/>
              </a:ext>
            </a:extLst>
          </p:cNvPr>
          <p:cNvPicPr>
            <a:picLocks noChangeAspect="1"/>
          </p:cNvPicPr>
          <p:nvPr/>
        </p:nvPicPr>
        <p:blipFill>
          <a:blip r:embed="rId2"/>
          <a:stretch>
            <a:fillRect/>
          </a:stretch>
        </p:blipFill>
        <p:spPr>
          <a:xfrm>
            <a:off x="838200" y="1013049"/>
            <a:ext cx="4311770" cy="1475874"/>
          </a:xfrm>
          <a:prstGeom prst="rect">
            <a:avLst/>
          </a:prstGeom>
        </p:spPr>
      </p:pic>
      <p:sp>
        <p:nvSpPr>
          <p:cNvPr id="9" name="TextBox 8">
            <a:extLst>
              <a:ext uri="{FF2B5EF4-FFF2-40B4-BE49-F238E27FC236}">
                <a16:creationId xmlns:a16="http://schemas.microsoft.com/office/drawing/2014/main" id="{BAEA5CFD-9F6C-6CC1-14CD-2227590901B3}"/>
              </a:ext>
            </a:extLst>
          </p:cNvPr>
          <p:cNvSpPr txBox="1"/>
          <p:nvPr/>
        </p:nvSpPr>
        <p:spPr>
          <a:xfrm>
            <a:off x="838200" y="365125"/>
            <a:ext cx="4449792" cy="523220"/>
          </a:xfrm>
          <a:prstGeom prst="rect">
            <a:avLst/>
          </a:prstGeom>
          <a:solidFill>
            <a:schemeClr val="accent6">
              <a:lumMod val="40000"/>
              <a:lumOff val="60000"/>
            </a:schemeClr>
          </a:solidFill>
          <a:ln>
            <a:solidFill>
              <a:schemeClr val="tx1"/>
            </a:solidFill>
          </a:ln>
        </p:spPr>
        <p:txBody>
          <a:bodyPr wrap="square">
            <a:spAutoFit/>
          </a:bodyPr>
          <a:lstStyle/>
          <a:p>
            <a:pPr marL="0" indent="0">
              <a:buNone/>
            </a:pPr>
            <a:r>
              <a:rPr lang="en-GB" sz="2800" dirty="0">
                <a:latin typeface="Times New Roman" panose="02020603050405020304" pitchFamily="18" charset="0"/>
                <a:cs typeface="Times New Roman" panose="02020603050405020304" pitchFamily="18" charset="0"/>
              </a:rPr>
              <a:t>Understanding orthology</a:t>
            </a:r>
            <a:endParaRPr lang="en-GB" sz="1100" dirty="0">
              <a:latin typeface="Times New Roman" panose="02020603050405020304" pitchFamily="18" charset="0"/>
              <a:cs typeface="Times New Roman" panose="02020603050405020304" pitchFamily="18" charset="0"/>
            </a:endParaRPr>
          </a:p>
        </p:txBody>
      </p:sp>
      <p:sp>
        <p:nvSpPr>
          <p:cNvPr id="10" name="Content Placeholder 6">
            <a:extLst>
              <a:ext uri="{FF2B5EF4-FFF2-40B4-BE49-F238E27FC236}">
                <a16:creationId xmlns:a16="http://schemas.microsoft.com/office/drawing/2014/main" id="{337DE17A-5E88-6DFC-7D23-CD9B4E3E877A}"/>
              </a:ext>
            </a:extLst>
          </p:cNvPr>
          <p:cNvSpPr txBox="1">
            <a:spLocks/>
          </p:cNvSpPr>
          <p:nvPr/>
        </p:nvSpPr>
        <p:spPr>
          <a:xfrm>
            <a:off x="5553973" y="349157"/>
            <a:ext cx="6246963" cy="640532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GB" sz="1600" b="0" i="0" dirty="0">
                <a:solidFill>
                  <a:srgbClr val="010409"/>
                </a:solidFill>
                <a:effectLst/>
                <a:highlight>
                  <a:srgbClr val="FFFFFF"/>
                </a:highlight>
              </a:rPr>
              <a:t>The tree shows the evolutionary history of a gene. First, there was a speciation event where the chicken lineage diverged from the human-mouse ancestor. In the human-mouse ancestor, there was a gene duplication event at X producing two copies of the gene in that ancestor, Y &amp; Z. When human and mouse diverged they each inherited gene Y (becoming </a:t>
            </a:r>
            <a:r>
              <a:rPr lang="en-GB" sz="1600" b="0" i="0" dirty="0" err="1">
                <a:solidFill>
                  <a:srgbClr val="010409"/>
                </a:solidFill>
                <a:effectLst/>
                <a:highlight>
                  <a:srgbClr val="FFFFFF"/>
                </a:highlight>
              </a:rPr>
              <a:t>HuA</a:t>
            </a:r>
            <a:r>
              <a:rPr lang="en-GB" sz="1600" b="0" i="0" dirty="0">
                <a:solidFill>
                  <a:srgbClr val="010409"/>
                </a:solidFill>
                <a:effectLst/>
                <a:highlight>
                  <a:srgbClr val="FFFFFF"/>
                </a:highlight>
              </a:rPr>
              <a:t> &amp; </a:t>
            </a:r>
            <a:r>
              <a:rPr lang="en-GB" sz="1600" b="0" i="0" dirty="0" err="1">
                <a:solidFill>
                  <a:srgbClr val="010409"/>
                </a:solidFill>
                <a:effectLst/>
                <a:highlight>
                  <a:srgbClr val="FFFFFF"/>
                </a:highlight>
              </a:rPr>
              <a:t>MoA</a:t>
            </a:r>
            <a:r>
              <a:rPr lang="en-GB" sz="1600" b="0" i="0" dirty="0">
                <a:solidFill>
                  <a:srgbClr val="010409"/>
                </a:solidFill>
                <a:effectLst/>
                <a:highlight>
                  <a:srgbClr val="FFFFFF"/>
                </a:highlight>
              </a:rPr>
              <a:t>) and gene Z (</a:t>
            </a:r>
            <a:r>
              <a:rPr lang="en-GB" sz="1600" b="0" i="0" dirty="0" err="1">
                <a:solidFill>
                  <a:srgbClr val="010409"/>
                </a:solidFill>
                <a:effectLst/>
                <a:highlight>
                  <a:srgbClr val="FFFFFF"/>
                </a:highlight>
              </a:rPr>
              <a:t>HuB</a:t>
            </a:r>
            <a:r>
              <a:rPr lang="en-GB" sz="1600" b="0" i="0" dirty="0">
                <a:solidFill>
                  <a:srgbClr val="010409"/>
                </a:solidFill>
                <a:effectLst/>
                <a:highlight>
                  <a:srgbClr val="FFFFFF"/>
                </a:highlight>
              </a:rPr>
              <a:t> &amp; </a:t>
            </a:r>
            <a:r>
              <a:rPr lang="en-GB" sz="1600" b="0" i="0" dirty="0" err="1">
                <a:solidFill>
                  <a:srgbClr val="010409"/>
                </a:solidFill>
                <a:effectLst/>
                <a:highlight>
                  <a:srgbClr val="FFFFFF"/>
                </a:highlight>
              </a:rPr>
              <a:t>MoB</a:t>
            </a:r>
            <a:r>
              <a:rPr lang="en-GB" sz="1600" b="0" i="0" dirty="0">
                <a:solidFill>
                  <a:srgbClr val="010409"/>
                </a:solidFill>
                <a:effectLst/>
                <a:highlight>
                  <a:srgbClr val="FFFFFF"/>
                </a:highlight>
              </a:rPr>
              <a:t>). In general, we can identify a gene duplication event because it creates two copies of a gene in a species (e.g. </a:t>
            </a:r>
            <a:r>
              <a:rPr lang="en-GB" sz="1600" b="0" i="0" dirty="0" err="1">
                <a:solidFill>
                  <a:srgbClr val="010409"/>
                </a:solidFill>
                <a:effectLst/>
                <a:highlight>
                  <a:srgbClr val="FFFFFF"/>
                </a:highlight>
              </a:rPr>
              <a:t>HuA</a:t>
            </a:r>
            <a:r>
              <a:rPr lang="en-GB" sz="1600" b="0" i="0" dirty="0">
                <a:solidFill>
                  <a:srgbClr val="010409"/>
                </a:solidFill>
                <a:effectLst/>
                <a:highlight>
                  <a:srgbClr val="FFFFFF"/>
                </a:highlight>
              </a:rPr>
              <a:t> &amp; </a:t>
            </a:r>
            <a:r>
              <a:rPr lang="en-GB" sz="1600" b="0" i="0" dirty="0" err="1">
                <a:solidFill>
                  <a:srgbClr val="010409"/>
                </a:solidFill>
                <a:effectLst/>
                <a:highlight>
                  <a:srgbClr val="FFFFFF"/>
                </a:highlight>
              </a:rPr>
              <a:t>HuB</a:t>
            </a:r>
            <a:r>
              <a:rPr lang="en-GB" sz="1600" b="0" i="0" dirty="0">
                <a:solidFill>
                  <a:srgbClr val="010409"/>
                </a:solidFill>
                <a:effectLst/>
                <a:highlight>
                  <a:srgbClr val="FFFFFF"/>
                </a:highlight>
              </a:rPr>
              <a:t>).</a:t>
            </a:r>
          </a:p>
          <a:p>
            <a:pPr marL="0" indent="0" algn="just">
              <a:buFont typeface="Arial" panose="020B0604020202020204" pitchFamily="34" charset="0"/>
              <a:buNone/>
            </a:pPr>
            <a:r>
              <a:rPr lang="en-GB" sz="1600" b="0" i="0" dirty="0">
                <a:solidFill>
                  <a:srgbClr val="010409"/>
                </a:solidFill>
                <a:effectLst/>
                <a:highlight>
                  <a:srgbClr val="FFFFFF"/>
                </a:highlight>
              </a:rPr>
              <a:t>To tell which genes are orthologs and which genes are paralogs we need to identify the gene </a:t>
            </a:r>
            <a:r>
              <a:rPr lang="en-GB" sz="1600" b="0" i="0" dirty="0" err="1">
                <a:solidFill>
                  <a:srgbClr val="010409"/>
                </a:solidFill>
                <a:effectLst/>
                <a:highlight>
                  <a:srgbClr val="FFFFFF"/>
                </a:highlight>
              </a:rPr>
              <a:t>duplciation</a:t>
            </a:r>
            <a:r>
              <a:rPr lang="en-GB" sz="1600" b="0" i="0" dirty="0">
                <a:solidFill>
                  <a:srgbClr val="010409"/>
                </a:solidFill>
                <a:effectLst/>
                <a:highlight>
                  <a:srgbClr val="FFFFFF"/>
                </a:highlight>
              </a:rPr>
              <a:t> events in the tree. Orthologs are gene that diverged at a speciation event (</a:t>
            </a:r>
            <a:r>
              <a:rPr lang="en-GB" sz="1600" b="0" i="0" dirty="0" err="1">
                <a:solidFill>
                  <a:srgbClr val="010409"/>
                </a:solidFill>
                <a:effectLst/>
                <a:highlight>
                  <a:srgbClr val="FFFFFF"/>
                </a:highlight>
              </a:rPr>
              <a:t>e.g</a:t>
            </a:r>
            <a:r>
              <a:rPr lang="en-GB" sz="1600" b="0" i="0" dirty="0">
                <a:solidFill>
                  <a:srgbClr val="010409"/>
                </a:solidFill>
                <a:effectLst/>
                <a:highlight>
                  <a:srgbClr val="FFFFFF"/>
                </a:highlight>
              </a:rPr>
              <a:t> </a:t>
            </a:r>
            <a:r>
              <a:rPr lang="en-GB" sz="1600" b="0" i="0" dirty="0" err="1">
                <a:solidFill>
                  <a:srgbClr val="010409"/>
                </a:solidFill>
                <a:effectLst/>
                <a:highlight>
                  <a:srgbClr val="FFFFFF"/>
                </a:highlight>
              </a:rPr>
              <a:t>HuA</a:t>
            </a:r>
            <a:r>
              <a:rPr lang="en-GB" sz="1600" b="0" i="0" dirty="0">
                <a:solidFill>
                  <a:srgbClr val="010409"/>
                </a:solidFill>
                <a:effectLst/>
                <a:highlight>
                  <a:srgbClr val="FFFFFF"/>
                </a:highlight>
              </a:rPr>
              <a:t> &amp; </a:t>
            </a:r>
            <a:r>
              <a:rPr lang="en-GB" sz="1600" b="0" i="0" dirty="0" err="1">
                <a:solidFill>
                  <a:srgbClr val="010409"/>
                </a:solidFill>
                <a:effectLst/>
                <a:highlight>
                  <a:srgbClr val="FFFFFF"/>
                </a:highlight>
              </a:rPr>
              <a:t>MoA</a:t>
            </a:r>
            <a:r>
              <a:rPr lang="en-GB" sz="1600" b="0" i="0" dirty="0">
                <a:solidFill>
                  <a:srgbClr val="010409"/>
                </a:solidFill>
                <a:effectLst/>
                <a:highlight>
                  <a:srgbClr val="FFFFFF"/>
                </a:highlight>
              </a:rPr>
              <a:t>) while paralogs diverged at a gene duplication event (e.g. </a:t>
            </a:r>
            <a:r>
              <a:rPr lang="en-GB" sz="1600" b="0" i="0" dirty="0" err="1">
                <a:solidFill>
                  <a:srgbClr val="010409"/>
                </a:solidFill>
                <a:effectLst/>
                <a:highlight>
                  <a:srgbClr val="FFFFFF"/>
                </a:highlight>
              </a:rPr>
              <a:t>HuA</a:t>
            </a:r>
            <a:r>
              <a:rPr lang="en-GB" sz="1600" b="0" i="0" dirty="0">
                <a:solidFill>
                  <a:srgbClr val="010409"/>
                </a:solidFill>
                <a:effectLst/>
                <a:highlight>
                  <a:srgbClr val="FFFFFF"/>
                </a:highlight>
              </a:rPr>
              <a:t> &amp; </a:t>
            </a:r>
            <a:r>
              <a:rPr lang="en-GB" sz="1600" b="0" i="0" dirty="0" err="1">
                <a:solidFill>
                  <a:srgbClr val="010409"/>
                </a:solidFill>
                <a:effectLst/>
                <a:highlight>
                  <a:srgbClr val="FFFFFF"/>
                </a:highlight>
              </a:rPr>
              <a:t>MoB</a:t>
            </a:r>
            <a:r>
              <a:rPr lang="en-GB" sz="1600" b="0" i="0" dirty="0">
                <a:solidFill>
                  <a:srgbClr val="010409"/>
                </a:solidFill>
                <a:effectLst/>
                <a:highlight>
                  <a:srgbClr val="FFFFFF"/>
                </a:highlight>
              </a:rPr>
              <a:t>, and others: Fig 2C). Because orthologs only diverged at the point when the species diverged, they are as closely related as any gene can be between the two species. Paralogs are more distantly related, they diverged at a gene duplication event in a common ancestor. Such a gene duplication event must have occurred further back in time than when the species diverged and so paralogs between a pair of species are always less closely related than orthologs between that pair of species. Paralogs are also possible within a species (e.g. </a:t>
            </a:r>
            <a:r>
              <a:rPr lang="en-GB" sz="1600" b="0" i="0" dirty="0" err="1">
                <a:solidFill>
                  <a:srgbClr val="010409"/>
                </a:solidFill>
                <a:effectLst/>
                <a:highlight>
                  <a:srgbClr val="FFFFFF"/>
                </a:highlight>
              </a:rPr>
              <a:t>HuA</a:t>
            </a:r>
            <a:r>
              <a:rPr lang="en-GB" sz="1600" b="0" i="0" dirty="0">
                <a:solidFill>
                  <a:srgbClr val="010409"/>
                </a:solidFill>
                <a:effectLst/>
                <a:highlight>
                  <a:srgbClr val="FFFFFF"/>
                </a:highlight>
              </a:rPr>
              <a:t> &amp; </a:t>
            </a:r>
            <a:r>
              <a:rPr lang="en-GB" sz="1600" b="0" i="0" dirty="0" err="1">
                <a:solidFill>
                  <a:srgbClr val="010409"/>
                </a:solidFill>
                <a:effectLst/>
                <a:highlight>
                  <a:srgbClr val="FFFFFF"/>
                </a:highlight>
              </a:rPr>
              <a:t>HuB</a:t>
            </a:r>
            <a:r>
              <a:rPr lang="en-GB" sz="1600" b="0" i="0" dirty="0">
                <a:solidFill>
                  <a:srgbClr val="010409"/>
                </a:solidFill>
                <a:effectLst/>
                <a:highlight>
                  <a:srgbClr val="FFFFFF"/>
                </a:highlight>
              </a:rPr>
              <a:t>).</a:t>
            </a:r>
            <a:endParaRPr lang="en-GB" sz="1600" dirty="0">
              <a:solidFill>
                <a:srgbClr val="010409"/>
              </a:solidFill>
              <a:highlight>
                <a:srgbClr val="FFFFFF"/>
              </a:highlight>
            </a:endParaRPr>
          </a:p>
          <a:p>
            <a:pPr marL="0" indent="0" algn="just">
              <a:buFont typeface="Arial" panose="020B0604020202020204" pitchFamily="34" charset="0"/>
              <a:buNone/>
            </a:pPr>
            <a:r>
              <a:rPr lang="en-GB" sz="1600" b="0" i="0" dirty="0">
                <a:solidFill>
                  <a:srgbClr val="010409"/>
                </a:solidFill>
                <a:effectLst/>
                <a:highlight>
                  <a:srgbClr val="FFFFFF"/>
                </a:highlight>
              </a:rPr>
              <a:t>The chicken gene diverged from the other genes when the lineage leading to chicken split from the lineage leading to human and mouse. Therefore, the chicken gene </a:t>
            </a:r>
            <a:r>
              <a:rPr lang="en-GB" sz="1600" b="0" i="0" dirty="0" err="1">
                <a:solidFill>
                  <a:srgbClr val="010409"/>
                </a:solidFill>
                <a:effectLst/>
                <a:highlight>
                  <a:srgbClr val="FFFFFF"/>
                </a:highlight>
              </a:rPr>
              <a:t>ChC</a:t>
            </a:r>
            <a:r>
              <a:rPr lang="en-GB" sz="1600" b="0" i="0" dirty="0">
                <a:solidFill>
                  <a:srgbClr val="010409"/>
                </a:solidFill>
                <a:effectLst/>
                <a:highlight>
                  <a:srgbClr val="FFFFFF"/>
                </a:highlight>
              </a:rPr>
              <a:t> is an ortholog of </a:t>
            </a:r>
            <a:r>
              <a:rPr lang="en-GB" sz="1600" b="0" i="0" dirty="0" err="1">
                <a:solidFill>
                  <a:srgbClr val="010409"/>
                </a:solidFill>
                <a:effectLst/>
                <a:highlight>
                  <a:srgbClr val="FFFFFF"/>
                </a:highlight>
              </a:rPr>
              <a:t>HuA</a:t>
            </a:r>
            <a:r>
              <a:rPr lang="en-GB" sz="1600" b="0" i="0" dirty="0">
                <a:solidFill>
                  <a:srgbClr val="010409"/>
                </a:solidFill>
                <a:effectLst/>
                <a:highlight>
                  <a:srgbClr val="FFFFFF"/>
                </a:highlight>
              </a:rPr>
              <a:t> &amp; </a:t>
            </a:r>
            <a:r>
              <a:rPr lang="en-GB" sz="1600" b="0" i="0" dirty="0" err="1">
                <a:solidFill>
                  <a:srgbClr val="010409"/>
                </a:solidFill>
                <a:effectLst/>
                <a:highlight>
                  <a:srgbClr val="FFFFFF"/>
                </a:highlight>
              </a:rPr>
              <a:t>HuB</a:t>
            </a:r>
            <a:r>
              <a:rPr lang="en-GB" sz="1600" b="0" i="0" dirty="0">
                <a:solidFill>
                  <a:srgbClr val="010409"/>
                </a:solidFill>
                <a:effectLst/>
                <a:highlight>
                  <a:srgbClr val="FFFFFF"/>
                </a:highlight>
              </a:rPr>
              <a:t> in human and an ortholog of </a:t>
            </a:r>
            <a:r>
              <a:rPr lang="en-GB" sz="1600" b="0" i="0" dirty="0" err="1">
                <a:solidFill>
                  <a:srgbClr val="010409"/>
                </a:solidFill>
                <a:effectLst/>
                <a:highlight>
                  <a:srgbClr val="FFFFFF"/>
                </a:highlight>
              </a:rPr>
              <a:t>MoA</a:t>
            </a:r>
            <a:r>
              <a:rPr lang="en-GB" sz="1600" b="0" i="0" dirty="0">
                <a:solidFill>
                  <a:srgbClr val="010409"/>
                </a:solidFill>
                <a:effectLst/>
                <a:highlight>
                  <a:srgbClr val="FFFFFF"/>
                </a:highlight>
              </a:rPr>
              <a:t> &amp; </a:t>
            </a:r>
            <a:r>
              <a:rPr lang="en-GB" sz="1600" b="0" i="0" dirty="0" err="1">
                <a:solidFill>
                  <a:srgbClr val="010409"/>
                </a:solidFill>
                <a:effectLst/>
                <a:highlight>
                  <a:srgbClr val="FFFFFF"/>
                </a:highlight>
              </a:rPr>
              <a:t>MoB</a:t>
            </a:r>
            <a:r>
              <a:rPr lang="en-GB" sz="1600" b="0" i="0" dirty="0">
                <a:solidFill>
                  <a:srgbClr val="010409"/>
                </a:solidFill>
                <a:effectLst/>
                <a:highlight>
                  <a:srgbClr val="FFFFFF"/>
                </a:highlight>
              </a:rPr>
              <a:t> in mouse. Depending on what </a:t>
            </a:r>
            <a:r>
              <a:rPr lang="en-GB" sz="1600" b="0" i="0" dirty="0" err="1">
                <a:solidFill>
                  <a:srgbClr val="010409"/>
                </a:solidFill>
                <a:effectLst/>
                <a:highlight>
                  <a:srgbClr val="FFFFFF"/>
                </a:highlight>
              </a:rPr>
              <a:t>happend</a:t>
            </a:r>
            <a:r>
              <a:rPr lang="en-GB" sz="1600" b="0" i="0" dirty="0">
                <a:solidFill>
                  <a:srgbClr val="010409"/>
                </a:solidFill>
                <a:effectLst/>
                <a:highlight>
                  <a:srgbClr val="FFFFFF"/>
                </a:highlight>
              </a:rPr>
              <a:t> after the genes diverged, orthologs can be in one-to-one relationships (</a:t>
            </a:r>
            <a:r>
              <a:rPr lang="en-GB" sz="1600" b="0" i="0" dirty="0" err="1">
                <a:solidFill>
                  <a:srgbClr val="010409"/>
                </a:solidFill>
                <a:effectLst/>
                <a:highlight>
                  <a:srgbClr val="FFFFFF"/>
                </a:highlight>
              </a:rPr>
              <a:t>HuA</a:t>
            </a:r>
            <a:r>
              <a:rPr lang="en-GB" sz="1600" b="0" i="0" dirty="0">
                <a:solidFill>
                  <a:srgbClr val="010409"/>
                </a:solidFill>
                <a:effectLst/>
                <a:highlight>
                  <a:srgbClr val="FFFFFF"/>
                </a:highlight>
              </a:rPr>
              <a:t> - </a:t>
            </a:r>
            <a:r>
              <a:rPr lang="en-GB" sz="1600" b="0" i="0" dirty="0" err="1">
                <a:solidFill>
                  <a:srgbClr val="010409"/>
                </a:solidFill>
                <a:effectLst/>
                <a:highlight>
                  <a:srgbClr val="FFFFFF"/>
                </a:highlight>
              </a:rPr>
              <a:t>MoA</a:t>
            </a:r>
            <a:r>
              <a:rPr lang="en-GB" sz="1600" b="0" i="0" dirty="0">
                <a:solidFill>
                  <a:srgbClr val="010409"/>
                </a:solidFill>
                <a:effectLst/>
                <a:highlight>
                  <a:srgbClr val="FFFFFF"/>
                </a:highlight>
              </a:rPr>
              <a:t>), many-to-one (</a:t>
            </a:r>
            <a:r>
              <a:rPr lang="en-GB" sz="1600" b="0" i="0" dirty="0" err="1">
                <a:solidFill>
                  <a:srgbClr val="010409"/>
                </a:solidFill>
                <a:effectLst/>
                <a:highlight>
                  <a:srgbClr val="FFFFFF"/>
                </a:highlight>
              </a:rPr>
              <a:t>HuA</a:t>
            </a:r>
            <a:r>
              <a:rPr lang="en-GB" sz="1600" b="0" i="0" dirty="0">
                <a:solidFill>
                  <a:srgbClr val="010409"/>
                </a:solidFill>
                <a:effectLst/>
                <a:highlight>
                  <a:srgbClr val="FFFFFF"/>
                </a:highlight>
              </a:rPr>
              <a:t> &amp; </a:t>
            </a:r>
            <a:r>
              <a:rPr lang="en-GB" sz="1600" b="0" i="0" dirty="0" err="1">
                <a:solidFill>
                  <a:srgbClr val="010409"/>
                </a:solidFill>
                <a:effectLst/>
                <a:highlight>
                  <a:srgbClr val="FFFFFF"/>
                </a:highlight>
              </a:rPr>
              <a:t>HuB</a:t>
            </a:r>
            <a:r>
              <a:rPr lang="en-GB" sz="1600" b="0" i="0" dirty="0">
                <a:solidFill>
                  <a:srgbClr val="010409"/>
                </a:solidFill>
                <a:effectLst/>
                <a:highlight>
                  <a:srgbClr val="FFFFFF"/>
                </a:highlight>
              </a:rPr>
              <a:t> - </a:t>
            </a:r>
            <a:r>
              <a:rPr lang="en-GB" sz="1600" b="0" i="0" dirty="0" err="1">
                <a:solidFill>
                  <a:srgbClr val="010409"/>
                </a:solidFill>
                <a:effectLst/>
                <a:highlight>
                  <a:srgbClr val="FFFFFF"/>
                </a:highlight>
              </a:rPr>
              <a:t>ChC</a:t>
            </a:r>
            <a:r>
              <a:rPr lang="en-GB" sz="1600" b="0" i="0" dirty="0">
                <a:solidFill>
                  <a:srgbClr val="010409"/>
                </a:solidFill>
                <a:effectLst/>
                <a:highlight>
                  <a:srgbClr val="FFFFFF"/>
                </a:highlight>
              </a:rPr>
              <a:t>), or many-to-many (no examples in this tree, but would occur if there were a duplication in chicken). All of these relationships are identified by OrthoFinder.</a:t>
            </a:r>
            <a:endParaRPr lang="en-GB" sz="2400" dirty="0"/>
          </a:p>
        </p:txBody>
      </p:sp>
    </p:spTree>
    <p:extLst>
      <p:ext uri="{BB962C8B-B14F-4D97-AF65-F5344CB8AC3E}">
        <p14:creationId xmlns:p14="http://schemas.microsoft.com/office/powerpoint/2010/main" val="1255500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1FE505-D0F2-BB3C-BEEE-E60FA0A359E1}"/>
              </a:ext>
            </a:extLst>
          </p:cNvPr>
          <p:cNvSpPr>
            <a:spLocks noGrp="1"/>
          </p:cNvSpPr>
          <p:nvPr>
            <p:ph idx="1"/>
          </p:nvPr>
        </p:nvSpPr>
        <p:spPr>
          <a:xfrm>
            <a:off x="838200" y="1121434"/>
            <a:ext cx="10515600" cy="5477774"/>
          </a:xfrm>
        </p:spPr>
        <p:txBody>
          <a:bodyPr>
            <a:noAutofit/>
          </a:bodyPr>
          <a:lstStyle/>
          <a:p>
            <a:pPr marL="0" indent="0" algn="l">
              <a:buNone/>
            </a:pPr>
            <a:r>
              <a:rPr lang="en-GB" sz="2000" b="1" i="0" dirty="0">
                <a:solidFill>
                  <a:srgbClr val="010409"/>
                </a:solidFill>
                <a:effectLst/>
                <a:highlight>
                  <a:srgbClr val="FFFFFF"/>
                </a:highlight>
              </a:rPr>
              <a:t>Orthogroups allow you to analyse all of your data</a:t>
            </a:r>
          </a:p>
          <a:p>
            <a:pPr marL="0" indent="0" algn="l">
              <a:buNone/>
            </a:pPr>
            <a:r>
              <a:rPr lang="en-GB" sz="2000" b="0" i="0" dirty="0">
                <a:solidFill>
                  <a:srgbClr val="010409"/>
                </a:solidFill>
                <a:effectLst/>
                <a:highlight>
                  <a:srgbClr val="FFFFFF"/>
                </a:highlight>
              </a:rPr>
              <a:t>All of the genes in an orthogroup are descended from a single ancestral gene. Thus, all the genes in an orthogroup started out with the same sequence and function. As gene duplication and loss occur frequently in evolution, one-to-one orthologs are rare and limitation of analyses to on-to-one orthologs limits an analysis to a small fraction of the available data. By analysing orthogroups you can analyse all of your data.</a:t>
            </a:r>
          </a:p>
          <a:p>
            <a:pPr marL="0" indent="0" algn="l">
              <a:buNone/>
            </a:pPr>
            <a:r>
              <a:rPr lang="en-GB" sz="2000" b="1" i="0" dirty="0">
                <a:solidFill>
                  <a:srgbClr val="010409"/>
                </a:solidFill>
                <a:effectLst/>
                <a:highlight>
                  <a:srgbClr val="FFFFFF"/>
                </a:highlight>
              </a:rPr>
              <a:t>Orthogroups allow you to define the unit of comparison</a:t>
            </a:r>
          </a:p>
          <a:p>
            <a:pPr marL="0" indent="0" algn="l">
              <a:buNone/>
            </a:pPr>
            <a:r>
              <a:rPr lang="en-GB" sz="2000" b="0" i="0" dirty="0">
                <a:solidFill>
                  <a:srgbClr val="010409"/>
                </a:solidFill>
                <a:effectLst/>
                <a:highlight>
                  <a:srgbClr val="FFFFFF"/>
                </a:highlight>
              </a:rPr>
              <a:t>It is important to note that with orthogroups you choose where to define the limits of the unit of comparison. For example, if you just chose to analyse human and mouse in the above figure then you would have two orthogroups.</a:t>
            </a:r>
          </a:p>
          <a:p>
            <a:pPr marL="0" indent="0" algn="l">
              <a:buNone/>
            </a:pPr>
            <a:r>
              <a:rPr lang="en-GB" sz="2000" b="1" i="0" dirty="0">
                <a:solidFill>
                  <a:srgbClr val="010409"/>
                </a:solidFill>
                <a:effectLst/>
                <a:highlight>
                  <a:srgbClr val="FFFFFF"/>
                </a:highlight>
              </a:rPr>
              <a:t>Orthogroups are the only way to identify orthologs</a:t>
            </a:r>
          </a:p>
          <a:p>
            <a:pPr marL="0" indent="0" algn="l">
              <a:buNone/>
            </a:pPr>
            <a:r>
              <a:rPr lang="en-GB" sz="2000" b="0" i="0" dirty="0">
                <a:solidFill>
                  <a:srgbClr val="010409"/>
                </a:solidFill>
                <a:effectLst/>
                <a:highlight>
                  <a:srgbClr val="FFFFFF"/>
                </a:highlight>
              </a:rPr>
              <a:t>Orthology is defined by phylogeny. It is not definable by amino acid content, codon bias, GC content or other measures of sequence similarity. Methods that use such scores to define orthologs in the absence of phylogeny can only provide guesses. The only way to be sure that the orthology assignment is correct is by conducting a phylogenetic reconstruction of all genes descended from a single gene the last common ancestor of the species under consideration. This set of genes is an orthogroup. Thus, the only way to define orthology is by analysing orthogroups.</a:t>
            </a:r>
          </a:p>
          <a:p>
            <a:pPr marL="0" indent="0">
              <a:buNone/>
            </a:pPr>
            <a:endParaRPr lang="en-GB" sz="2000" dirty="0"/>
          </a:p>
        </p:txBody>
      </p:sp>
      <p:sp>
        <p:nvSpPr>
          <p:cNvPr id="4" name="TextBox 3">
            <a:extLst>
              <a:ext uri="{FF2B5EF4-FFF2-40B4-BE49-F238E27FC236}">
                <a16:creationId xmlns:a16="http://schemas.microsoft.com/office/drawing/2014/main" id="{83B10499-363D-EEDF-CA49-CED9152A7A9A}"/>
              </a:ext>
            </a:extLst>
          </p:cNvPr>
          <p:cNvSpPr txBox="1"/>
          <p:nvPr/>
        </p:nvSpPr>
        <p:spPr>
          <a:xfrm>
            <a:off x="838200" y="365125"/>
            <a:ext cx="2940170" cy="523220"/>
          </a:xfrm>
          <a:prstGeom prst="rect">
            <a:avLst/>
          </a:prstGeom>
          <a:solidFill>
            <a:schemeClr val="accent6">
              <a:lumMod val="40000"/>
              <a:lumOff val="60000"/>
            </a:schemeClr>
          </a:solidFill>
          <a:ln>
            <a:solidFill>
              <a:schemeClr val="tx1"/>
            </a:solidFill>
          </a:ln>
        </p:spPr>
        <p:txBody>
          <a:bodyPr wrap="square">
            <a:spAutoFit/>
          </a:bodyPr>
          <a:lstStyle/>
          <a:p>
            <a:pPr marL="0" indent="0">
              <a:buNone/>
            </a:pPr>
            <a:r>
              <a:rPr lang="en-GB" sz="2800" dirty="0">
                <a:latin typeface="Times New Roman" panose="02020603050405020304" pitchFamily="18" charset="0"/>
                <a:cs typeface="Times New Roman" panose="02020603050405020304" pitchFamily="18" charset="0"/>
              </a:rPr>
              <a:t>Why Orthogroups</a:t>
            </a:r>
            <a:endParaRPr lang="en-GB" sz="1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8457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7">
            <a:extLst>
              <a:ext uri="{FF2B5EF4-FFF2-40B4-BE49-F238E27FC236}">
                <a16:creationId xmlns:a16="http://schemas.microsoft.com/office/drawing/2014/main" id="{0D2EE500-A6BF-B91E-8831-BD5B3885ECD9}"/>
              </a:ext>
            </a:extLst>
          </p:cNvPr>
          <p:cNvSpPr txBox="1">
            <a:spLocks/>
          </p:cNvSpPr>
          <p:nvPr/>
        </p:nvSpPr>
        <p:spPr>
          <a:xfrm>
            <a:off x="838200" y="888346"/>
            <a:ext cx="9263332" cy="24217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itchFamily="2" charset="2"/>
              <a:buChar char="Ø"/>
            </a:pPr>
            <a:r>
              <a:rPr lang="en-GB" sz="2000" dirty="0"/>
              <a:t> Orthologs are the set of genes in a species pair descended from a single gene in the last common ancestor of those two species.</a:t>
            </a:r>
          </a:p>
          <a:p>
            <a:pPr algn="just">
              <a:buFont typeface="Wingdings" pitchFamily="2" charset="2"/>
              <a:buChar char="Ø"/>
            </a:pPr>
            <a:r>
              <a:rPr lang="en-GB" sz="2000" dirty="0"/>
              <a:t> An </a:t>
            </a:r>
            <a:r>
              <a:rPr lang="en-GB" sz="2000" b="1" dirty="0"/>
              <a:t>orthogroup</a:t>
            </a:r>
            <a:r>
              <a:rPr lang="en-GB" sz="2000" dirty="0"/>
              <a:t> is the of genes from multiple species descended from a single gene in the last common ancestor (LCA) of that set of species.</a:t>
            </a:r>
          </a:p>
          <a:p>
            <a:pPr lvl="1" algn="just">
              <a:buFont typeface="Wingdings" pitchFamily="2" charset="2"/>
              <a:buChar char="Ø"/>
            </a:pPr>
            <a:r>
              <a:rPr lang="en-GB" sz="2000" dirty="0"/>
              <a:t> Orthogroup is the extension of orthology to multiple species</a:t>
            </a:r>
          </a:p>
          <a:p>
            <a:pPr algn="just">
              <a:buFont typeface="Wingdings" pitchFamily="2" charset="2"/>
              <a:buChar char="Ø"/>
            </a:pPr>
            <a:r>
              <a:rPr lang="en-GB" sz="2000" dirty="0"/>
              <a:t> The first step of the OrthoFinder workflow is the inference the orthogroups using the original OrthoFinder algorithm (</a:t>
            </a:r>
            <a:r>
              <a:rPr lang="en-GB" sz="2000" dirty="0">
                <a:hlinkClick r:id="rId2"/>
              </a:rPr>
              <a:t>https://doi.org/10.1186/s13059-015-0721-2</a:t>
            </a:r>
            <a:r>
              <a:rPr lang="en-GB" sz="2000" dirty="0"/>
              <a:t>):</a:t>
            </a:r>
          </a:p>
          <a:p>
            <a:pPr algn="just">
              <a:buFont typeface="Wingdings" pitchFamily="2" charset="2"/>
              <a:buChar char="Ø"/>
            </a:pPr>
            <a:endParaRPr lang="en-GB" sz="2000" dirty="0"/>
          </a:p>
        </p:txBody>
      </p:sp>
      <p:sp>
        <p:nvSpPr>
          <p:cNvPr id="5" name="TextBox 4">
            <a:extLst>
              <a:ext uri="{FF2B5EF4-FFF2-40B4-BE49-F238E27FC236}">
                <a16:creationId xmlns:a16="http://schemas.microsoft.com/office/drawing/2014/main" id="{A35F04C3-D03F-DBAC-66BE-2087763930A5}"/>
              </a:ext>
            </a:extLst>
          </p:cNvPr>
          <p:cNvSpPr txBox="1"/>
          <p:nvPr/>
        </p:nvSpPr>
        <p:spPr>
          <a:xfrm>
            <a:off x="838201" y="365125"/>
            <a:ext cx="3699294" cy="523220"/>
          </a:xfrm>
          <a:prstGeom prst="rect">
            <a:avLst/>
          </a:prstGeom>
          <a:solidFill>
            <a:schemeClr val="accent6">
              <a:lumMod val="40000"/>
              <a:lumOff val="60000"/>
            </a:schemeClr>
          </a:solidFill>
          <a:ln>
            <a:solidFill>
              <a:schemeClr val="tx1"/>
            </a:solidFill>
          </a:ln>
        </p:spPr>
        <p:txBody>
          <a:bodyPr wrap="square">
            <a:spAutoFit/>
          </a:bodyPr>
          <a:lstStyle/>
          <a:p>
            <a:pPr marL="0" indent="0">
              <a:buNone/>
            </a:pPr>
            <a:r>
              <a:rPr lang="en-GB" sz="2800" dirty="0">
                <a:latin typeface="Times New Roman" panose="02020603050405020304" pitchFamily="18" charset="0"/>
                <a:cs typeface="Times New Roman" panose="02020603050405020304" pitchFamily="18" charset="0"/>
              </a:rPr>
              <a:t>A. Orthogroup inference </a:t>
            </a:r>
            <a:endParaRPr lang="en-GB" sz="1100" dirty="0">
              <a:latin typeface="Times New Roman" panose="02020603050405020304" pitchFamily="18" charset="0"/>
              <a:cs typeface="Times New Roman" panose="02020603050405020304" pitchFamily="18" charset="0"/>
            </a:endParaRPr>
          </a:p>
        </p:txBody>
      </p:sp>
      <p:pic>
        <p:nvPicPr>
          <p:cNvPr id="6" name="Content Placeholder 5" descr="A diagram of a tree&#10;&#10;Description automatically generated">
            <a:extLst>
              <a:ext uri="{FF2B5EF4-FFF2-40B4-BE49-F238E27FC236}">
                <a16:creationId xmlns:a16="http://schemas.microsoft.com/office/drawing/2014/main" id="{0B6EDD66-05EF-2CF6-E116-EA1079B6DBFF}"/>
              </a:ext>
            </a:extLst>
          </p:cNvPr>
          <p:cNvPicPr>
            <a:picLocks noChangeAspect="1"/>
          </p:cNvPicPr>
          <p:nvPr/>
        </p:nvPicPr>
        <p:blipFill rotWithShape="1">
          <a:blip r:embed="rId3"/>
          <a:srcRect r="67669" b="58436"/>
          <a:stretch/>
        </p:blipFill>
        <p:spPr>
          <a:xfrm>
            <a:off x="10230927" y="71088"/>
            <a:ext cx="1639019" cy="1219897"/>
          </a:xfrm>
          <a:prstGeom prst="rect">
            <a:avLst/>
          </a:prstGeom>
        </p:spPr>
      </p:pic>
      <p:pic>
        <p:nvPicPr>
          <p:cNvPr id="8" name="Picture 7" descr="A screenshot of a diagram&#10;&#10;Description automatically generated">
            <a:extLst>
              <a:ext uri="{FF2B5EF4-FFF2-40B4-BE49-F238E27FC236}">
                <a16:creationId xmlns:a16="http://schemas.microsoft.com/office/drawing/2014/main" id="{2D4A6E9C-5556-DB70-699D-801CB63D6123}"/>
              </a:ext>
            </a:extLst>
          </p:cNvPr>
          <p:cNvPicPr>
            <a:picLocks noChangeAspect="1"/>
          </p:cNvPicPr>
          <p:nvPr/>
        </p:nvPicPr>
        <p:blipFill rotWithShape="1">
          <a:blip r:embed="rId4"/>
          <a:srcRect b="13235"/>
          <a:stretch/>
        </p:blipFill>
        <p:spPr>
          <a:xfrm>
            <a:off x="838200" y="3429001"/>
            <a:ext cx="4419412" cy="3270966"/>
          </a:xfrm>
          <a:prstGeom prst="rect">
            <a:avLst/>
          </a:prstGeom>
        </p:spPr>
      </p:pic>
      <p:sp>
        <p:nvSpPr>
          <p:cNvPr id="10" name="TextBox 9">
            <a:extLst>
              <a:ext uri="{FF2B5EF4-FFF2-40B4-BE49-F238E27FC236}">
                <a16:creationId xmlns:a16="http://schemas.microsoft.com/office/drawing/2014/main" id="{A47D8BC1-1947-73DD-C4F4-FD7BE574EF34}"/>
              </a:ext>
            </a:extLst>
          </p:cNvPr>
          <p:cNvSpPr txBox="1"/>
          <p:nvPr/>
        </p:nvSpPr>
        <p:spPr>
          <a:xfrm>
            <a:off x="5257612" y="3428999"/>
            <a:ext cx="6321137" cy="3139321"/>
          </a:xfrm>
          <a:prstGeom prst="rect">
            <a:avLst/>
          </a:prstGeom>
          <a:noFill/>
        </p:spPr>
        <p:txBody>
          <a:bodyPr wrap="square" rtlCol="0">
            <a:spAutoFit/>
          </a:bodyPr>
          <a:lstStyle/>
          <a:p>
            <a:pPr algn="just"/>
            <a:r>
              <a:rPr lang="en-GB" dirty="0">
                <a:latin typeface="Times New Roman" panose="02020603050405020304" pitchFamily="18" charset="0"/>
                <a:cs typeface="Times New Roman" panose="02020603050405020304" pitchFamily="18" charset="0"/>
              </a:rPr>
              <a:t>Overview of the steps in the OrthoFinder algorithm for two example orthogroups of genes from three species. </a:t>
            </a:r>
            <a:r>
              <a:rPr lang="en-GB" b="1" dirty="0">
                <a:latin typeface="Times New Roman" panose="02020603050405020304" pitchFamily="18" charset="0"/>
                <a:cs typeface="Times New Roman" panose="02020603050405020304" pitchFamily="18" charset="0"/>
              </a:rPr>
              <a:t>A</a:t>
            </a:r>
            <a:r>
              <a:rPr lang="en-GB" dirty="0">
                <a:latin typeface="Times New Roman" panose="02020603050405020304" pitchFamily="18" charset="0"/>
                <a:cs typeface="Times New Roman" panose="02020603050405020304" pitchFamily="18" charset="0"/>
              </a:rPr>
              <a:t> The unknown orthogroups that the algorithm must recover, shown as a gene tree. </a:t>
            </a:r>
            <a:r>
              <a:rPr lang="en-GB" b="1" dirty="0">
                <a:latin typeface="Times New Roman" panose="02020603050405020304" pitchFamily="18" charset="0"/>
                <a:cs typeface="Times New Roman" panose="02020603050405020304" pitchFamily="18" charset="0"/>
              </a:rPr>
              <a:t>B</a:t>
            </a:r>
            <a:r>
              <a:rPr lang="en-GB" dirty="0">
                <a:latin typeface="Times New Roman" panose="02020603050405020304" pitchFamily="18" charset="0"/>
                <a:cs typeface="Times New Roman" panose="02020603050405020304" pitchFamily="18" charset="0"/>
              </a:rPr>
              <a:t> BLAST search of all genes against all genes. </a:t>
            </a:r>
            <a:r>
              <a:rPr lang="en-GB" b="1" dirty="0">
                <a:latin typeface="Times New Roman" panose="02020603050405020304" pitchFamily="18" charset="0"/>
                <a:cs typeface="Times New Roman" panose="02020603050405020304" pitchFamily="18" charset="0"/>
              </a:rPr>
              <a:t>C</a:t>
            </a:r>
            <a:r>
              <a:rPr lang="en-GB" dirty="0">
                <a:latin typeface="Times New Roman" panose="02020603050405020304" pitchFamily="18" charset="0"/>
                <a:cs typeface="Times New Roman" panose="02020603050405020304" pitchFamily="18" charset="0"/>
              </a:rPr>
              <a:t> Gene length and phylogenetic distance normalisation of BLAST bit scores to give the scores to be used for orthogroup inference. </a:t>
            </a:r>
            <a:r>
              <a:rPr lang="en-GB" b="1" dirty="0">
                <a:latin typeface="Times New Roman" panose="02020603050405020304" pitchFamily="18" charset="0"/>
                <a:cs typeface="Times New Roman" panose="02020603050405020304" pitchFamily="18" charset="0"/>
              </a:rPr>
              <a:t>D</a:t>
            </a:r>
            <a:r>
              <a:rPr lang="en-GB" dirty="0">
                <a:latin typeface="Times New Roman" panose="02020603050405020304" pitchFamily="18" charset="0"/>
                <a:cs typeface="Times New Roman" panose="02020603050405020304" pitchFamily="18" charset="0"/>
              </a:rPr>
              <a:t> Selection of putative cognate gene-pairs from normalised BLAST scores. </a:t>
            </a:r>
            <a:r>
              <a:rPr lang="en-GB" b="1" dirty="0">
                <a:latin typeface="Times New Roman" panose="02020603050405020304" pitchFamily="18" charset="0"/>
                <a:cs typeface="Times New Roman" panose="02020603050405020304" pitchFamily="18" charset="0"/>
              </a:rPr>
              <a:t>E</a:t>
            </a:r>
            <a:r>
              <a:rPr lang="en-GB" dirty="0">
                <a:latin typeface="Times New Roman" panose="02020603050405020304" pitchFamily="18" charset="0"/>
                <a:cs typeface="Times New Roman" panose="02020603050405020304" pitchFamily="18" charset="0"/>
              </a:rPr>
              <a:t> Construction of orthogroup graph, genes are nodes in the graph and pairs of genes are connected by an edge with edge weights given by the normalised bit score. </a:t>
            </a:r>
            <a:r>
              <a:rPr lang="en-GB" b="1" dirty="0">
                <a:latin typeface="Times New Roman" panose="02020603050405020304" pitchFamily="18" charset="0"/>
                <a:cs typeface="Times New Roman" panose="02020603050405020304" pitchFamily="18" charset="0"/>
              </a:rPr>
              <a:t>F</a:t>
            </a:r>
            <a:r>
              <a:rPr lang="en-GB" dirty="0">
                <a:latin typeface="Times New Roman" panose="02020603050405020304" pitchFamily="18" charset="0"/>
                <a:cs typeface="Times New Roman" panose="02020603050405020304" pitchFamily="18" charset="0"/>
              </a:rPr>
              <a:t> Clustering of genes into discrete orthogroups using MCL.</a:t>
            </a:r>
          </a:p>
        </p:txBody>
      </p:sp>
      <p:sp>
        <p:nvSpPr>
          <p:cNvPr id="2" name="TextBox 1">
            <a:extLst>
              <a:ext uri="{FF2B5EF4-FFF2-40B4-BE49-F238E27FC236}">
                <a16:creationId xmlns:a16="http://schemas.microsoft.com/office/drawing/2014/main" id="{D820FA09-6954-4E48-A89B-2ED8FA68F71C}"/>
              </a:ext>
            </a:extLst>
          </p:cNvPr>
          <p:cNvSpPr txBox="1"/>
          <p:nvPr/>
        </p:nvSpPr>
        <p:spPr>
          <a:xfrm>
            <a:off x="8550299" y="71088"/>
            <a:ext cx="1749197" cy="646331"/>
          </a:xfrm>
          <a:prstGeom prst="rect">
            <a:avLst/>
          </a:prstGeom>
          <a:noFill/>
        </p:spPr>
        <p:txBody>
          <a:bodyPr wrap="none" rtlCol="0">
            <a:spAutoFit/>
          </a:bodyPr>
          <a:lstStyle/>
          <a:p>
            <a:r>
              <a:rPr lang="en-GB" dirty="0">
                <a:latin typeface="Times New Roman" panose="02020603050405020304" pitchFamily="18" charset="0"/>
                <a:cs typeface="Times New Roman" panose="02020603050405020304" pitchFamily="18" charset="0"/>
              </a:rPr>
              <a:t>Default method: </a:t>
            </a:r>
          </a:p>
          <a:p>
            <a:r>
              <a:rPr lang="en-GB" dirty="0">
                <a:latin typeface="Times New Roman" panose="02020603050405020304" pitchFamily="18" charset="0"/>
                <a:cs typeface="Times New Roman" panose="02020603050405020304" pitchFamily="18" charset="0"/>
              </a:rPr>
              <a:t>DIAMOND</a:t>
            </a:r>
          </a:p>
        </p:txBody>
      </p:sp>
    </p:spTree>
    <p:extLst>
      <p:ext uri="{BB962C8B-B14F-4D97-AF65-F5344CB8AC3E}">
        <p14:creationId xmlns:p14="http://schemas.microsoft.com/office/powerpoint/2010/main" val="31251290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158</TotalTime>
  <Words>2375</Words>
  <Application>Microsoft Macintosh PowerPoint</Application>
  <PresentationFormat>Widescreen</PresentationFormat>
  <Paragraphs>106</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Aptos</vt:lpstr>
      <vt:lpstr>Aptos Display</vt:lpstr>
      <vt:lpstr>Arial</vt:lpstr>
      <vt:lpstr>Times New Roman</vt:lpstr>
      <vt:lpstr>Wingdings</vt:lpstr>
      <vt:lpstr>Office Theme</vt:lpstr>
      <vt:lpstr>Phylogenetic tree reconstruction </vt:lpstr>
      <vt:lpstr>PowerPoint Presentation</vt:lpstr>
      <vt:lpstr>PowerPoint Presentation</vt:lpstr>
      <vt:lpstr>OrthoFinder: phylogenetic orthology inference for comparative genomics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Simon Yersin</dc:creator>
  <cp:lastModifiedBy>Simon Yersin</cp:lastModifiedBy>
  <cp:revision>7</cp:revision>
  <dcterms:created xsi:type="dcterms:W3CDTF">2024-05-30T12:26:52Z</dcterms:created>
  <dcterms:modified xsi:type="dcterms:W3CDTF">2025-04-15T13:06:13Z</dcterms:modified>
</cp:coreProperties>
</file>

<file path=docProps/thumbnail.jpeg>
</file>